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57" r:id="rId2"/>
    <p:sldId id="258" r:id="rId3"/>
    <p:sldId id="259" r:id="rId4"/>
    <p:sldId id="261" r:id="rId5"/>
    <p:sldId id="262" r:id="rId6"/>
    <p:sldId id="263" r:id="rId7"/>
    <p:sldId id="265" r:id="rId8"/>
    <p:sldId id="264" r:id="rId9"/>
    <p:sldId id="266" r:id="rId10"/>
    <p:sldId id="267" r:id="rId11"/>
    <p:sldId id="268" r:id="rId12"/>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902"/>
    <p:restoredTop sz="94674"/>
  </p:normalViewPr>
  <p:slideViewPr>
    <p:cSldViewPr snapToGrid="0" snapToObjects="1">
      <p:cViewPr varScale="1">
        <p:scale>
          <a:sx n="68" d="100"/>
          <a:sy n="68" d="100"/>
        </p:scale>
        <p:origin x="49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D645E1-9118-E746-A406-B1BEE8663CB1}" type="datetimeFigureOut">
              <a:rPr lang="pt-BR" smtClean="0"/>
              <a:t>10/10/2018</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pt-BR"/>
              <a:t>Editar estilos de texto Mestre
Segundo nível
Terceiro nível
Quarto nível
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526B86-AD2C-AA41-BF55-528FCBA82FDE}" type="slidenum">
              <a:rPr lang="pt-BR" smtClean="0"/>
              <a:t>‹Nº›</a:t>
            </a:fld>
            <a:endParaRPr lang="pt-BR"/>
          </a:p>
        </p:txBody>
      </p:sp>
    </p:spTree>
    <p:extLst>
      <p:ext uri="{BB962C8B-B14F-4D97-AF65-F5344CB8AC3E}">
        <p14:creationId xmlns:p14="http://schemas.microsoft.com/office/powerpoint/2010/main" val="30809607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026"/>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8194" name="Rectangle 1027"/>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pt-BR">
              <a:latin typeface="Calibri" charset="0"/>
            </a:endParaRPr>
          </a:p>
        </p:txBody>
      </p:sp>
    </p:spTree>
    <p:extLst>
      <p:ext uri="{BB962C8B-B14F-4D97-AF65-F5344CB8AC3E}">
        <p14:creationId xmlns:p14="http://schemas.microsoft.com/office/powerpoint/2010/main" val="39744989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2AF16E8-1858-374B-9568-71B65A4BD82D}"/>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BABFC857-A810-6B42-A5B0-B1177CA278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5CAB4360-2E03-DC4C-8A34-6905025EB640}"/>
              </a:ext>
            </a:extLst>
          </p:cNvPr>
          <p:cNvSpPr>
            <a:spLocks noGrp="1"/>
          </p:cNvSpPr>
          <p:nvPr>
            <p:ph type="dt" sz="half" idx="10"/>
          </p:nvPr>
        </p:nvSpPr>
        <p:spPr/>
        <p:txBody>
          <a:bodyPr/>
          <a:lstStyle/>
          <a:p>
            <a:fld id="{CC86D6E4-0AB5-734C-834B-9D7A753B90AC}" type="datetimeFigureOut">
              <a:rPr lang="pt-BR" smtClean="0"/>
              <a:t>10/10/2018</a:t>
            </a:fld>
            <a:endParaRPr lang="pt-BR"/>
          </a:p>
        </p:txBody>
      </p:sp>
      <p:sp>
        <p:nvSpPr>
          <p:cNvPr id="5" name="Espaço Reservado para Rodapé 4">
            <a:extLst>
              <a:ext uri="{FF2B5EF4-FFF2-40B4-BE49-F238E27FC236}">
                <a16:creationId xmlns:a16="http://schemas.microsoft.com/office/drawing/2014/main" id="{05E784BF-0E3C-0742-AE26-3E7F60C960FF}"/>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6338698C-27FA-C741-8406-568B4046DE6F}"/>
              </a:ext>
            </a:extLst>
          </p:cNvPr>
          <p:cNvSpPr>
            <a:spLocks noGrp="1"/>
          </p:cNvSpPr>
          <p:nvPr>
            <p:ph type="sldNum" sz="quarter" idx="12"/>
          </p:nvPr>
        </p:nvSpPr>
        <p:spPr/>
        <p:txBody>
          <a:bodyPr/>
          <a:lstStyle/>
          <a:p>
            <a:fld id="{64C3F361-F0CA-1043-9578-151F51819C51}" type="slidenum">
              <a:rPr lang="pt-BR" smtClean="0"/>
              <a:t>‹Nº›</a:t>
            </a:fld>
            <a:endParaRPr lang="pt-BR"/>
          </a:p>
        </p:txBody>
      </p:sp>
    </p:spTree>
    <p:extLst>
      <p:ext uri="{BB962C8B-B14F-4D97-AF65-F5344CB8AC3E}">
        <p14:creationId xmlns:p14="http://schemas.microsoft.com/office/powerpoint/2010/main" val="3526884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A2A75B-FE4A-AD49-B7BA-FDBF8316CF45}"/>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B360DB43-DAE0-4B43-B8B3-7673C401690A}"/>
              </a:ext>
            </a:extLst>
          </p:cNvPr>
          <p:cNvSpPr>
            <a:spLocks noGrp="1"/>
          </p:cNvSpPr>
          <p:nvPr>
            <p:ph type="body" orient="vert" idx="1"/>
          </p:nvPr>
        </p:nvSpPr>
        <p:spPr/>
        <p:txBody>
          <a:bodyPr vert="eaVert"/>
          <a:lstStyle/>
          <a:p>
            <a:r>
              <a:rPr lang="pt-BR"/>
              <a:t>Editar estilos de texto Mestre
Segundo nível
Terceiro nível
Quarto nível
Quinto nível</a:t>
            </a:r>
          </a:p>
        </p:txBody>
      </p:sp>
      <p:sp>
        <p:nvSpPr>
          <p:cNvPr id="4" name="Espaço Reservado para Data 3">
            <a:extLst>
              <a:ext uri="{FF2B5EF4-FFF2-40B4-BE49-F238E27FC236}">
                <a16:creationId xmlns:a16="http://schemas.microsoft.com/office/drawing/2014/main" id="{8303D389-68EB-BE48-B28B-01AB824C0727}"/>
              </a:ext>
            </a:extLst>
          </p:cNvPr>
          <p:cNvSpPr>
            <a:spLocks noGrp="1"/>
          </p:cNvSpPr>
          <p:nvPr>
            <p:ph type="dt" sz="half" idx="10"/>
          </p:nvPr>
        </p:nvSpPr>
        <p:spPr/>
        <p:txBody>
          <a:bodyPr/>
          <a:lstStyle/>
          <a:p>
            <a:fld id="{CC86D6E4-0AB5-734C-834B-9D7A753B90AC}" type="datetimeFigureOut">
              <a:rPr lang="pt-BR" smtClean="0"/>
              <a:t>10/10/2018</a:t>
            </a:fld>
            <a:endParaRPr lang="pt-BR"/>
          </a:p>
        </p:txBody>
      </p:sp>
      <p:sp>
        <p:nvSpPr>
          <p:cNvPr id="5" name="Espaço Reservado para Rodapé 4">
            <a:extLst>
              <a:ext uri="{FF2B5EF4-FFF2-40B4-BE49-F238E27FC236}">
                <a16:creationId xmlns:a16="http://schemas.microsoft.com/office/drawing/2014/main" id="{7741C1F5-B7CB-E949-98F3-92FD61462DDA}"/>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09F37496-F660-484C-A25E-84C98B46CC34}"/>
              </a:ext>
            </a:extLst>
          </p:cNvPr>
          <p:cNvSpPr>
            <a:spLocks noGrp="1"/>
          </p:cNvSpPr>
          <p:nvPr>
            <p:ph type="sldNum" sz="quarter" idx="12"/>
          </p:nvPr>
        </p:nvSpPr>
        <p:spPr/>
        <p:txBody>
          <a:bodyPr/>
          <a:lstStyle/>
          <a:p>
            <a:fld id="{64C3F361-F0CA-1043-9578-151F51819C51}" type="slidenum">
              <a:rPr lang="pt-BR" smtClean="0"/>
              <a:t>‹Nº›</a:t>
            </a:fld>
            <a:endParaRPr lang="pt-BR"/>
          </a:p>
        </p:txBody>
      </p:sp>
    </p:spTree>
    <p:extLst>
      <p:ext uri="{BB962C8B-B14F-4D97-AF65-F5344CB8AC3E}">
        <p14:creationId xmlns:p14="http://schemas.microsoft.com/office/powerpoint/2010/main" val="42584305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4414F574-CA74-0841-A673-E078D444F1A1}"/>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38564E80-12E4-AA4F-9A4A-BDB88B8580AB}"/>
              </a:ext>
            </a:extLst>
          </p:cNvPr>
          <p:cNvSpPr>
            <a:spLocks noGrp="1"/>
          </p:cNvSpPr>
          <p:nvPr>
            <p:ph type="body" orient="vert" idx="1"/>
          </p:nvPr>
        </p:nvSpPr>
        <p:spPr>
          <a:xfrm>
            <a:off x="838200" y="365125"/>
            <a:ext cx="7734300" cy="5811838"/>
          </a:xfrm>
        </p:spPr>
        <p:txBody>
          <a:bodyPr vert="eaVert"/>
          <a:lstStyle/>
          <a:p>
            <a:r>
              <a:rPr lang="pt-BR"/>
              <a:t>Editar estilos de texto Mestre
Segundo nível
Terceiro nível
Quarto nível
Quinto nível</a:t>
            </a:r>
          </a:p>
        </p:txBody>
      </p:sp>
      <p:sp>
        <p:nvSpPr>
          <p:cNvPr id="4" name="Espaço Reservado para Data 3">
            <a:extLst>
              <a:ext uri="{FF2B5EF4-FFF2-40B4-BE49-F238E27FC236}">
                <a16:creationId xmlns:a16="http://schemas.microsoft.com/office/drawing/2014/main" id="{179B761A-CA70-314B-B0AB-0D64E6AC53B7}"/>
              </a:ext>
            </a:extLst>
          </p:cNvPr>
          <p:cNvSpPr>
            <a:spLocks noGrp="1"/>
          </p:cNvSpPr>
          <p:nvPr>
            <p:ph type="dt" sz="half" idx="10"/>
          </p:nvPr>
        </p:nvSpPr>
        <p:spPr/>
        <p:txBody>
          <a:bodyPr/>
          <a:lstStyle/>
          <a:p>
            <a:fld id="{CC86D6E4-0AB5-734C-834B-9D7A753B90AC}" type="datetimeFigureOut">
              <a:rPr lang="pt-BR" smtClean="0"/>
              <a:t>10/10/2018</a:t>
            </a:fld>
            <a:endParaRPr lang="pt-BR"/>
          </a:p>
        </p:txBody>
      </p:sp>
      <p:sp>
        <p:nvSpPr>
          <p:cNvPr id="5" name="Espaço Reservado para Rodapé 4">
            <a:extLst>
              <a:ext uri="{FF2B5EF4-FFF2-40B4-BE49-F238E27FC236}">
                <a16:creationId xmlns:a16="http://schemas.microsoft.com/office/drawing/2014/main" id="{F013E5D2-5565-A440-81CB-279234C8100F}"/>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B01EED83-6FBB-B84D-A499-635491CA3389}"/>
              </a:ext>
            </a:extLst>
          </p:cNvPr>
          <p:cNvSpPr>
            <a:spLocks noGrp="1"/>
          </p:cNvSpPr>
          <p:nvPr>
            <p:ph type="sldNum" sz="quarter" idx="12"/>
          </p:nvPr>
        </p:nvSpPr>
        <p:spPr/>
        <p:txBody>
          <a:bodyPr/>
          <a:lstStyle/>
          <a:p>
            <a:fld id="{64C3F361-F0CA-1043-9578-151F51819C51}" type="slidenum">
              <a:rPr lang="pt-BR" smtClean="0"/>
              <a:t>‹Nº›</a:t>
            </a:fld>
            <a:endParaRPr lang="pt-BR"/>
          </a:p>
        </p:txBody>
      </p:sp>
    </p:spTree>
    <p:extLst>
      <p:ext uri="{BB962C8B-B14F-4D97-AF65-F5344CB8AC3E}">
        <p14:creationId xmlns:p14="http://schemas.microsoft.com/office/powerpoint/2010/main" val="1791752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50C920-196E-EF4B-A665-1B5E1E2B66E6}"/>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69D01463-ECB5-4549-ADBC-310822698BAD}"/>
              </a:ext>
            </a:extLst>
          </p:cNvPr>
          <p:cNvSpPr>
            <a:spLocks noGrp="1"/>
          </p:cNvSpPr>
          <p:nvPr>
            <p:ph idx="1"/>
          </p:nvPr>
        </p:nvSpPr>
        <p:spPr/>
        <p:txBody>
          <a:bodyPr/>
          <a:lstStyle/>
          <a:p>
            <a:r>
              <a:rPr lang="pt-BR"/>
              <a:t>Editar estilos de texto Mestre
Segundo nível
Terceiro nível
Quarto nível
Quinto nível</a:t>
            </a:r>
          </a:p>
        </p:txBody>
      </p:sp>
      <p:sp>
        <p:nvSpPr>
          <p:cNvPr id="4" name="Espaço Reservado para Data 3">
            <a:extLst>
              <a:ext uri="{FF2B5EF4-FFF2-40B4-BE49-F238E27FC236}">
                <a16:creationId xmlns:a16="http://schemas.microsoft.com/office/drawing/2014/main" id="{7B55701C-BEB4-4F4C-8A85-9AA5922E3E75}"/>
              </a:ext>
            </a:extLst>
          </p:cNvPr>
          <p:cNvSpPr>
            <a:spLocks noGrp="1"/>
          </p:cNvSpPr>
          <p:nvPr>
            <p:ph type="dt" sz="half" idx="10"/>
          </p:nvPr>
        </p:nvSpPr>
        <p:spPr/>
        <p:txBody>
          <a:bodyPr/>
          <a:lstStyle/>
          <a:p>
            <a:fld id="{CC86D6E4-0AB5-734C-834B-9D7A753B90AC}" type="datetimeFigureOut">
              <a:rPr lang="pt-BR" smtClean="0"/>
              <a:t>10/10/2018</a:t>
            </a:fld>
            <a:endParaRPr lang="pt-BR"/>
          </a:p>
        </p:txBody>
      </p:sp>
      <p:sp>
        <p:nvSpPr>
          <p:cNvPr id="5" name="Espaço Reservado para Rodapé 4">
            <a:extLst>
              <a:ext uri="{FF2B5EF4-FFF2-40B4-BE49-F238E27FC236}">
                <a16:creationId xmlns:a16="http://schemas.microsoft.com/office/drawing/2014/main" id="{78498B6E-9059-F643-9DB2-F7379E8DFB6E}"/>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25843BAF-299C-9D4F-9E14-2EDBC75DE7DC}"/>
              </a:ext>
            </a:extLst>
          </p:cNvPr>
          <p:cNvSpPr>
            <a:spLocks noGrp="1"/>
          </p:cNvSpPr>
          <p:nvPr>
            <p:ph type="sldNum" sz="quarter" idx="12"/>
          </p:nvPr>
        </p:nvSpPr>
        <p:spPr/>
        <p:txBody>
          <a:bodyPr/>
          <a:lstStyle/>
          <a:p>
            <a:fld id="{64C3F361-F0CA-1043-9578-151F51819C51}" type="slidenum">
              <a:rPr lang="pt-BR" smtClean="0"/>
              <a:t>‹Nº›</a:t>
            </a:fld>
            <a:endParaRPr lang="pt-BR"/>
          </a:p>
        </p:txBody>
      </p:sp>
    </p:spTree>
    <p:extLst>
      <p:ext uri="{BB962C8B-B14F-4D97-AF65-F5344CB8AC3E}">
        <p14:creationId xmlns:p14="http://schemas.microsoft.com/office/powerpoint/2010/main" val="3423110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FD1AA6-F7D9-BB4D-9EA6-D450E00AF90C}"/>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CA9331B3-996D-2042-B42B-789CF3AC5DF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pt-BR"/>
              <a:t>Editar estilos de texto Mestre
Segundo nível
Terceiro nível
Quarto nível
Quinto nível</a:t>
            </a:r>
          </a:p>
        </p:txBody>
      </p:sp>
      <p:sp>
        <p:nvSpPr>
          <p:cNvPr id="4" name="Espaço Reservado para Data 3">
            <a:extLst>
              <a:ext uri="{FF2B5EF4-FFF2-40B4-BE49-F238E27FC236}">
                <a16:creationId xmlns:a16="http://schemas.microsoft.com/office/drawing/2014/main" id="{888E289C-6B34-E94B-ACDF-7B3B96BBE983}"/>
              </a:ext>
            </a:extLst>
          </p:cNvPr>
          <p:cNvSpPr>
            <a:spLocks noGrp="1"/>
          </p:cNvSpPr>
          <p:nvPr>
            <p:ph type="dt" sz="half" idx="10"/>
          </p:nvPr>
        </p:nvSpPr>
        <p:spPr/>
        <p:txBody>
          <a:bodyPr/>
          <a:lstStyle/>
          <a:p>
            <a:fld id="{CC86D6E4-0AB5-734C-834B-9D7A753B90AC}" type="datetimeFigureOut">
              <a:rPr lang="pt-BR" smtClean="0"/>
              <a:t>10/10/2018</a:t>
            </a:fld>
            <a:endParaRPr lang="pt-BR"/>
          </a:p>
        </p:txBody>
      </p:sp>
      <p:sp>
        <p:nvSpPr>
          <p:cNvPr id="5" name="Espaço Reservado para Rodapé 4">
            <a:extLst>
              <a:ext uri="{FF2B5EF4-FFF2-40B4-BE49-F238E27FC236}">
                <a16:creationId xmlns:a16="http://schemas.microsoft.com/office/drawing/2014/main" id="{F03211F0-5255-A743-9BD1-C349A5BA2177}"/>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41AE9C3B-9B89-4D4E-A135-1599ED66DE0D}"/>
              </a:ext>
            </a:extLst>
          </p:cNvPr>
          <p:cNvSpPr>
            <a:spLocks noGrp="1"/>
          </p:cNvSpPr>
          <p:nvPr>
            <p:ph type="sldNum" sz="quarter" idx="12"/>
          </p:nvPr>
        </p:nvSpPr>
        <p:spPr/>
        <p:txBody>
          <a:bodyPr/>
          <a:lstStyle/>
          <a:p>
            <a:fld id="{64C3F361-F0CA-1043-9578-151F51819C51}" type="slidenum">
              <a:rPr lang="pt-BR" smtClean="0"/>
              <a:t>‹Nº›</a:t>
            </a:fld>
            <a:endParaRPr lang="pt-BR"/>
          </a:p>
        </p:txBody>
      </p:sp>
    </p:spTree>
    <p:extLst>
      <p:ext uri="{BB962C8B-B14F-4D97-AF65-F5344CB8AC3E}">
        <p14:creationId xmlns:p14="http://schemas.microsoft.com/office/powerpoint/2010/main" val="1142856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AC6AC8-230E-0A40-B43D-1B38B636D647}"/>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09AA9980-D2CD-3C44-9269-DC844BA630B8}"/>
              </a:ext>
            </a:extLst>
          </p:cNvPr>
          <p:cNvSpPr>
            <a:spLocks noGrp="1"/>
          </p:cNvSpPr>
          <p:nvPr>
            <p:ph sz="half" idx="1"/>
          </p:nvPr>
        </p:nvSpPr>
        <p:spPr>
          <a:xfrm>
            <a:off x="838200" y="1825625"/>
            <a:ext cx="5181600" cy="4351338"/>
          </a:xfrm>
        </p:spPr>
        <p:txBody>
          <a:bodyPr/>
          <a:lstStyle/>
          <a:p>
            <a:r>
              <a:rPr lang="pt-BR"/>
              <a:t>Editar estilos de texto Mestre
Segundo nível
Terceiro nível
Quarto nível
Quinto nível</a:t>
            </a:r>
          </a:p>
        </p:txBody>
      </p:sp>
      <p:sp>
        <p:nvSpPr>
          <p:cNvPr id="4" name="Espaço Reservado para Conteúdo 3">
            <a:extLst>
              <a:ext uri="{FF2B5EF4-FFF2-40B4-BE49-F238E27FC236}">
                <a16:creationId xmlns:a16="http://schemas.microsoft.com/office/drawing/2014/main" id="{AC4F7BDA-E54C-2A4F-ACE4-0ADDCE66AB8A}"/>
              </a:ext>
            </a:extLst>
          </p:cNvPr>
          <p:cNvSpPr>
            <a:spLocks noGrp="1"/>
          </p:cNvSpPr>
          <p:nvPr>
            <p:ph sz="half" idx="2"/>
          </p:nvPr>
        </p:nvSpPr>
        <p:spPr>
          <a:xfrm>
            <a:off x="6172200" y="1825625"/>
            <a:ext cx="5181600" cy="4351338"/>
          </a:xfrm>
        </p:spPr>
        <p:txBody>
          <a:bodyPr/>
          <a:lstStyle/>
          <a:p>
            <a:r>
              <a:rPr lang="pt-BR"/>
              <a:t>Editar estilos de texto Mestre
Segundo nível
Terceiro nível
Quarto nível
Quinto nível</a:t>
            </a:r>
          </a:p>
        </p:txBody>
      </p:sp>
      <p:sp>
        <p:nvSpPr>
          <p:cNvPr id="5" name="Espaço Reservado para Data 4">
            <a:extLst>
              <a:ext uri="{FF2B5EF4-FFF2-40B4-BE49-F238E27FC236}">
                <a16:creationId xmlns:a16="http://schemas.microsoft.com/office/drawing/2014/main" id="{FF36A15C-0190-7842-9473-F30086A0C27D}"/>
              </a:ext>
            </a:extLst>
          </p:cNvPr>
          <p:cNvSpPr>
            <a:spLocks noGrp="1"/>
          </p:cNvSpPr>
          <p:nvPr>
            <p:ph type="dt" sz="half" idx="10"/>
          </p:nvPr>
        </p:nvSpPr>
        <p:spPr/>
        <p:txBody>
          <a:bodyPr/>
          <a:lstStyle/>
          <a:p>
            <a:fld id="{CC86D6E4-0AB5-734C-834B-9D7A753B90AC}" type="datetimeFigureOut">
              <a:rPr lang="pt-BR" smtClean="0"/>
              <a:t>10/10/2018</a:t>
            </a:fld>
            <a:endParaRPr lang="pt-BR"/>
          </a:p>
        </p:txBody>
      </p:sp>
      <p:sp>
        <p:nvSpPr>
          <p:cNvPr id="6" name="Espaço Reservado para Rodapé 5">
            <a:extLst>
              <a:ext uri="{FF2B5EF4-FFF2-40B4-BE49-F238E27FC236}">
                <a16:creationId xmlns:a16="http://schemas.microsoft.com/office/drawing/2014/main" id="{6F3F23DE-A703-CF40-8F14-5F5ADC17C3FE}"/>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7985DF9D-DFCE-754C-AC8D-A8E7ED0DEE97}"/>
              </a:ext>
            </a:extLst>
          </p:cNvPr>
          <p:cNvSpPr>
            <a:spLocks noGrp="1"/>
          </p:cNvSpPr>
          <p:nvPr>
            <p:ph type="sldNum" sz="quarter" idx="12"/>
          </p:nvPr>
        </p:nvSpPr>
        <p:spPr/>
        <p:txBody>
          <a:bodyPr/>
          <a:lstStyle/>
          <a:p>
            <a:fld id="{64C3F361-F0CA-1043-9578-151F51819C51}" type="slidenum">
              <a:rPr lang="pt-BR" smtClean="0"/>
              <a:t>‹Nº›</a:t>
            </a:fld>
            <a:endParaRPr lang="pt-BR"/>
          </a:p>
        </p:txBody>
      </p:sp>
    </p:spTree>
    <p:extLst>
      <p:ext uri="{BB962C8B-B14F-4D97-AF65-F5344CB8AC3E}">
        <p14:creationId xmlns:p14="http://schemas.microsoft.com/office/powerpoint/2010/main" val="3869454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0615B1-979F-8848-A9D2-6E7AE66ED279}"/>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FA7D212A-D5CE-B64E-8AA7-2971AAAC94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pt-BR"/>
              <a:t>Editar estilos de texto Mestre
Segundo nível
Terceiro nível
Quarto nível
Quinto nível</a:t>
            </a:r>
          </a:p>
        </p:txBody>
      </p:sp>
      <p:sp>
        <p:nvSpPr>
          <p:cNvPr id="4" name="Espaço Reservado para Conteúdo 3">
            <a:extLst>
              <a:ext uri="{FF2B5EF4-FFF2-40B4-BE49-F238E27FC236}">
                <a16:creationId xmlns:a16="http://schemas.microsoft.com/office/drawing/2014/main" id="{A74BE9F1-99A8-A74A-AFBA-D6663677F96A}"/>
              </a:ext>
            </a:extLst>
          </p:cNvPr>
          <p:cNvSpPr>
            <a:spLocks noGrp="1"/>
          </p:cNvSpPr>
          <p:nvPr>
            <p:ph sz="half" idx="2"/>
          </p:nvPr>
        </p:nvSpPr>
        <p:spPr>
          <a:xfrm>
            <a:off x="839788" y="2505075"/>
            <a:ext cx="5157787" cy="3684588"/>
          </a:xfrm>
        </p:spPr>
        <p:txBody>
          <a:bodyPr/>
          <a:lstStyle/>
          <a:p>
            <a:r>
              <a:rPr lang="pt-BR"/>
              <a:t>Editar estilos de texto Mestre
Segundo nível
Terceiro nível
Quarto nível
Quinto nível</a:t>
            </a:r>
          </a:p>
        </p:txBody>
      </p:sp>
      <p:sp>
        <p:nvSpPr>
          <p:cNvPr id="5" name="Espaço Reservado para Texto 4">
            <a:extLst>
              <a:ext uri="{FF2B5EF4-FFF2-40B4-BE49-F238E27FC236}">
                <a16:creationId xmlns:a16="http://schemas.microsoft.com/office/drawing/2014/main" id="{F262DB43-F464-0E41-B3B9-1CB7D83E3C4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pt-BR"/>
              <a:t>Editar estilos de texto Mestre
Segundo nível
Terceiro nível
Quarto nível
Quinto nível</a:t>
            </a:r>
          </a:p>
        </p:txBody>
      </p:sp>
      <p:sp>
        <p:nvSpPr>
          <p:cNvPr id="6" name="Espaço Reservado para Conteúdo 5">
            <a:extLst>
              <a:ext uri="{FF2B5EF4-FFF2-40B4-BE49-F238E27FC236}">
                <a16:creationId xmlns:a16="http://schemas.microsoft.com/office/drawing/2014/main" id="{894351AF-7D1D-814D-BE87-E3F4C2DBEFD4}"/>
              </a:ext>
            </a:extLst>
          </p:cNvPr>
          <p:cNvSpPr>
            <a:spLocks noGrp="1"/>
          </p:cNvSpPr>
          <p:nvPr>
            <p:ph sz="quarter" idx="4"/>
          </p:nvPr>
        </p:nvSpPr>
        <p:spPr>
          <a:xfrm>
            <a:off x="6172200" y="2505075"/>
            <a:ext cx="5183188" cy="3684588"/>
          </a:xfrm>
        </p:spPr>
        <p:txBody>
          <a:bodyPr/>
          <a:lstStyle/>
          <a:p>
            <a:r>
              <a:rPr lang="pt-BR"/>
              <a:t>Editar estilos de texto Mestre
Segundo nível
Terceiro nível
Quarto nível
Quinto nível</a:t>
            </a:r>
          </a:p>
        </p:txBody>
      </p:sp>
      <p:sp>
        <p:nvSpPr>
          <p:cNvPr id="7" name="Espaço Reservado para Data 6">
            <a:extLst>
              <a:ext uri="{FF2B5EF4-FFF2-40B4-BE49-F238E27FC236}">
                <a16:creationId xmlns:a16="http://schemas.microsoft.com/office/drawing/2014/main" id="{7DE12E20-6489-BD47-AE8E-1E75F2982170}"/>
              </a:ext>
            </a:extLst>
          </p:cNvPr>
          <p:cNvSpPr>
            <a:spLocks noGrp="1"/>
          </p:cNvSpPr>
          <p:nvPr>
            <p:ph type="dt" sz="half" idx="10"/>
          </p:nvPr>
        </p:nvSpPr>
        <p:spPr/>
        <p:txBody>
          <a:bodyPr/>
          <a:lstStyle/>
          <a:p>
            <a:fld id="{CC86D6E4-0AB5-734C-834B-9D7A753B90AC}" type="datetimeFigureOut">
              <a:rPr lang="pt-BR" smtClean="0"/>
              <a:t>10/10/2018</a:t>
            </a:fld>
            <a:endParaRPr lang="pt-BR"/>
          </a:p>
        </p:txBody>
      </p:sp>
      <p:sp>
        <p:nvSpPr>
          <p:cNvPr id="8" name="Espaço Reservado para Rodapé 7">
            <a:extLst>
              <a:ext uri="{FF2B5EF4-FFF2-40B4-BE49-F238E27FC236}">
                <a16:creationId xmlns:a16="http://schemas.microsoft.com/office/drawing/2014/main" id="{5B96C150-37DA-2F48-9E0F-7D04B7932999}"/>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E5EB603D-6F1F-3A46-80C3-855EE4B32FCC}"/>
              </a:ext>
            </a:extLst>
          </p:cNvPr>
          <p:cNvSpPr>
            <a:spLocks noGrp="1"/>
          </p:cNvSpPr>
          <p:nvPr>
            <p:ph type="sldNum" sz="quarter" idx="12"/>
          </p:nvPr>
        </p:nvSpPr>
        <p:spPr/>
        <p:txBody>
          <a:bodyPr/>
          <a:lstStyle/>
          <a:p>
            <a:fld id="{64C3F361-F0CA-1043-9578-151F51819C51}" type="slidenum">
              <a:rPr lang="pt-BR" smtClean="0"/>
              <a:t>‹Nº›</a:t>
            </a:fld>
            <a:endParaRPr lang="pt-BR"/>
          </a:p>
        </p:txBody>
      </p:sp>
    </p:spTree>
    <p:extLst>
      <p:ext uri="{BB962C8B-B14F-4D97-AF65-F5344CB8AC3E}">
        <p14:creationId xmlns:p14="http://schemas.microsoft.com/office/powerpoint/2010/main" val="2674327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14F707-E1C7-2647-8E30-9E1979864ADD}"/>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50D2B60B-E5BE-D144-8629-98AA43F6ECC6}"/>
              </a:ext>
            </a:extLst>
          </p:cNvPr>
          <p:cNvSpPr>
            <a:spLocks noGrp="1"/>
          </p:cNvSpPr>
          <p:nvPr>
            <p:ph type="dt" sz="half" idx="10"/>
          </p:nvPr>
        </p:nvSpPr>
        <p:spPr/>
        <p:txBody>
          <a:bodyPr/>
          <a:lstStyle/>
          <a:p>
            <a:fld id="{CC86D6E4-0AB5-734C-834B-9D7A753B90AC}" type="datetimeFigureOut">
              <a:rPr lang="pt-BR" smtClean="0"/>
              <a:t>10/10/2018</a:t>
            </a:fld>
            <a:endParaRPr lang="pt-BR"/>
          </a:p>
        </p:txBody>
      </p:sp>
      <p:sp>
        <p:nvSpPr>
          <p:cNvPr id="4" name="Espaço Reservado para Rodapé 3">
            <a:extLst>
              <a:ext uri="{FF2B5EF4-FFF2-40B4-BE49-F238E27FC236}">
                <a16:creationId xmlns:a16="http://schemas.microsoft.com/office/drawing/2014/main" id="{0B563AC0-0FA5-5148-B70B-1ED5E67D2880}"/>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AB5B89B7-9EF3-6447-8960-811BF9E7B24F}"/>
              </a:ext>
            </a:extLst>
          </p:cNvPr>
          <p:cNvSpPr>
            <a:spLocks noGrp="1"/>
          </p:cNvSpPr>
          <p:nvPr>
            <p:ph type="sldNum" sz="quarter" idx="12"/>
          </p:nvPr>
        </p:nvSpPr>
        <p:spPr/>
        <p:txBody>
          <a:bodyPr/>
          <a:lstStyle/>
          <a:p>
            <a:fld id="{64C3F361-F0CA-1043-9578-151F51819C51}" type="slidenum">
              <a:rPr lang="pt-BR" smtClean="0"/>
              <a:t>‹Nº›</a:t>
            </a:fld>
            <a:endParaRPr lang="pt-BR"/>
          </a:p>
        </p:txBody>
      </p:sp>
    </p:spTree>
    <p:extLst>
      <p:ext uri="{BB962C8B-B14F-4D97-AF65-F5344CB8AC3E}">
        <p14:creationId xmlns:p14="http://schemas.microsoft.com/office/powerpoint/2010/main" val="3741843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65A30429-CD7A-2942-9C03-F41A65B4D758}"/>
              </a:ext>
            </a:extLst>
          </p:cNvPr>
          <p:cNvSpPr>
            <a:spLocks noGrp="1"/>
          </p:cNvSpPr>
          <p:nvPr>
            <p:ph type="dt" sz="half" idx="10"/>
          </p:nvPr>
        </p:nvSpPr>
        <p:spPr/>
        <p:txBody>
          <a:bodyPr/>
          <a:lstStyle/>
          <a:p>
            <a:fld id="{CC86D6E4-0AB5-734C-834B-9D7A753B90AC}" type="datetimeFigureOut">
              <a:rPr lang="pt-BR" smtClean="0"/>
              <a:t>10/10/2018</a:t>
            </a:fld>
            <a:endParaRPr lang="pt-BR"/>
          </a:p>
        </p:txBody>
      </p:sp>
      <p:sp>
        <p:nvSpPr>
          <p:cNvPr id="3" name="Espaço Reservado para Rodapé 2">
            <a:extLst>
              <a:ext uri="{FF2B5EF4-FFF2-40B4-BE49-F238E27FC236}">
                <a16:creationId xmlns:a16="http://schemas.microsoft.com/office/drawing/2014/main" id="{07BBD288-B9DF-C740-81A0-79489A4A50C3}"/>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13610296-31FB-374D-99A8-688B61182E05}"/>
              </a:ext>
            </a:extLst>
          </p:cNvPr>
          <p:cNvSpPr>
            <a:spLocks noGrp="1"/>
          </p:cNvSpPr>
          <p:nvPr>
            <p:ph type="sldNum" sz="quarter" idx="12"/>
          </p:nvPr>
        </p:nvSpPr>
        <p:spPr/>
        <p:txBody>
          <a:bodyPr/>
          <a:lstStyle/>
          <a:p>
            <a:fld id="{64C3F361-F0CA-1043-9578-151F51819C51}" type="slidenum">
              <a:rPr lang="pt-BR" smtClean="0"/>
              <a:t>‹Nº›</a:t>
            </a:fld>
            <a:endParaRPr lang="pt-BR"/>
          </a:p>
        </p:txBody>
      </p:sp>
    </p:spTree>
    <p:extLst>
      <p:ext uri="{BB962C8B-B14F-4D97-AF65-F5344CB8AC3E}">
        <p14:creationId xmlns:p14="http://schemas.microsoft.com/office/powerpoint/2010/main" val="262208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07E8E5-2B2D-8448-A37C-97E489CE723A}"/>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96C92DEA-20E1-D640-A777-2D326BCCAF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pt-BR"/>
              <a:t>Editar estilos de texto Mestre
Segundo nível
Terceiro nível
Quarto nível
Quinto nível</a:t>
            </a:r>
          </a:p>
        </p:txBody>
      </p:sp>
      <p:sp>
        <p:nvSpPr>
          <p:cNvPr id="4" name="Espaço Reservado para Texto 3">
            <a:extLst>
              <a:ext uri="{FF2B5EF4-FFF2-40B4-BE49-F238E27FC236}">
                <a16:creationId xmlns:a16="http://schemas.microsoft.com/office/drawing/2014/main" id="{965B0202-313B-0B42-934A-9FFED0DE1A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pt-BR"/>
              <a:t>Editar estilos de texto Mestre
Segundo nível
Terceiro nível
Quarto nível
Quinto nível</a:t>
            </a:r>
          </a:p>
        </p:txBody>
      </p:sp>
      <p:sp>
        <p:nvSpPr>
          <p:cNvPr id="5" name="Espaço Reservado para Data 4">
            <a:extLst>
              <a:ext uri="{FF2B5EF4-FFF2-40B4-BE49-F238E27FC236}">
                <a16:creationId xmlns:a16="http://schemas.microsoft.com/office/drawing/2014/main" id="{2A7CF1EF-4AE3-3F48-B03C-F19ED0778070}"/>
              </a:ext>
            </a:extLst>
          </p:cNvPr>
          <p:cNvSpPr>
            <a:spLocks noGrp="1"/>
          </p:cNvSpPr>
          <p:nvPr>
            <p:ph type="dt" sz="half" idx="10"/>
          </p:nvPr>
        </p:nvSpPr>
        <p:spPr/>
        <p:txBody>
          <a:bodyPr/>
          <a:lstStyle/>
          <a:p>
            <a:fld id="{CC86D6E4-0AB5-734C-834B-9D7A753B90AC}" type="datetimeFigureOut">
              <a:rPr lang="pt-BR" smtClean="0"/>
              <a:t>10/10/2018</a:t>
            </a:fld>
            <a:endParaRPr lang="pt-BR"/>
          </a:p>
        </p:txBody>
      </p:sp>
      <p:sp>
        <p:nvSpPr>
          <p:cNvPr id="6" name="Espaço Reservado para Rodapé 5">
            <a:extLst>
              <a:ext uri="{FF2B5EF4-FFF2-40B4-BE49-F238E27FC236}">
                <a16:creationId xmlns:a16="http://schemas.microsoft.com/office/drawing/2014/main" id="{8BAFDF73-B0B7-C742-AC0E-DB61C087373C}"/>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5577EFB7-A8E6-D242-A652-5BDB6D559CD5}"/>
              </a:ext>
            </a:extLst>
          </p:cNvPr>
          <p:cNvSpPr>
            <a:spLocks noGrp="1"/>
          </p:cNvSpPr>
          <p:nvPr>
            <p:ph type="sldNum" sz="quarter" idx="12"/>
          </p:nvPr>
        </p:nvSpPr>
        <p:spPr/>
        <p:txBody>
          <a:bodyPr/>
          <a:lstStyle/>
          <a:p>
            <a:fld id="{64C3F361-F0CA-1043-9578-151F51819C51}" type="slidenum">
              <a:rPr lang="pt-BR" smtClean="0"/>
              <a:t>‹Nº›</a:t>
            </a:fld>
            <a:endParaRPr lang="pt-BR"/>
          </a:p>
        </p:txBody>
      </p:sp>
    </p:spTree>
    <p:extLst>
      <p:ext uri="{BB962C8B-B14F-4D97-AF65-F5344CB8AC3E}">
        <p14:creationId xmlns:p14="http://schemas.microsoft.com/office/powerpoint/2010/main" val="2885719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42B767-299C-064E-8217-5A70E5B0FB1B}"/>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DB0F517A-0E73-9F4F-A2B3-2035FF637C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8EBBD537-F40C-F04D-8CEF-E20996943D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pt-BR"/>
              <a:t>Editar estilos de texto Mestre
Segundo nível
Terceiro nível
Quarto nível
Quinto nível</a:t>
            </a:r>
          </a:p>
        </p:txBody>
      </p:sp>
      <p:sp>
        <p:nvSpPr>
          <p:cNvPr id="5" name="Espaço Reservado para Data 4">
            <a:extLst>
              <a:ext uri="{FF2B5EF4-FFF2-40B4-BE49-F238E27FC236}">
                <a16:creationId xmlns:a16="http://schemas.microsoft.com/office/drawing/2014/main" id="{2E27982E-38A2-4E47-8048-BEDCACBC9FED}"/>
              </a:ext>
            </a:extLst>
          </p:cNvPr>
          <p:cNvSpPr>
            <a:spLocks noGrp="1"/>
          </p:cNvSpPr>
          <p:nvPr>
            <p:ph type="dt" sz="half" idx="10"/>
          </p:nvPr>
        </p:nvSpPr>
        <p:spPr/>
        <p:txBody>
          <a:bodyPr/>
          <a:lstStyle/>
          <a:p>
            <a:fld id="{CC86D6E4-0AB5-734C-834B-9D7A753B90AC}" type="datetimeFigureOut">
              <a:rPr lang="pt-BR" smtClean="0"/>
              <a:t>10/10/2018</a:t>
            </a:fld>
            <a:endParaRPr lang="pt-BR"/>
          </a:p>
        </p:txBody>
      </p:sp>
      <p:sp>
        <p:nvSpPr>
          <p:cNvPr id="6" name="Espaço Reservado para Rodapé 5">
            <a:extLst>
              <a:ext uri="{FF2B5EF4-FFF2-40B4-BE49-F238E27FC236}">
                <a16:creationId xmlns:a16="http://schemas.microsoft.com/office/drawing/2014/main" id="{C2E0A8C3-2B2B-824C-A908-91BBCBC960A3}"/>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B09007E9-57FC-E540-B20D-3E01895C0A24}"/>
              </a:ext>
            </a:extLst>
          </p:cNvPr>
          <p:cNvSpPr>
            <a:spLocks noGrp="1"/>
          </p:cNvSpPr>
          <p:nvPr>
            <p:ph type="sldNum" sz="quarter" idx="12"/>
          </p:nvPr>
        </p:nvSpPr>
        <p:spPr/>
        <p:txBody>
          <a:bodyPr/>
          <a:lstStyle/>
          <a:p>
            <a:fld id="{64C3F361-F0CA-1043-9578-151F51819C51}" type="slidenum">
              <a:rPr lang="pt-BR" smtClean="0"/>
              <a:t>‹Nº›</a:t>
            </a:fld>
            <a:endParaRPr lang="pt-BR"/>
          </a:p>
        </p:txBody>
      </p:sp>
    </p:spTree>
    <p:extLst>
      <p:ext uri="{BB962C8B-B14F-4D97-AF65-F5344CB8AC3E}">
        <p14:creationId xmlns:p14="http://schemas.microsoft.com/office/powerpoint/2010/main" val="828207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F9FB2F4D-8D74-CA42-A1E0-4A2968682F4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2E26CACA-0F07-DD47-A073-7E34B83DC52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pt-BR"/>
              <a:t>Editar estilos de texto Mestre
Segundo nível
Terceiro nível
Quarto nível
Quinto nível</a:t>
            </a:r>
          </a:p>
        </p:txBody>
      </p:sp>
      <p:sp>
        <p:nvSpPr>
          <p:cNvPr id="4" name="Espaço Reservado para Data 3">
            <a:extLst>
              <a:ext uri="{FF2B5EF4-FFF2-40B4-BE49-F238E27FC236}">
                <a16:creationId xmlns:a16="http://schemas.microsoft.com/office/drawing/2014/main" id="{F4E6B07F-CD97-E94C-9386-DC8642DA9E5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86D6E4-0AB5-734C-834B-9D7A753B90AC}" type="datetimeFigureOut">
              <a:rPr lang="pt-BR" smtClean="0"/>
              <a:t>10/10/2018</a:t>
            </a:fld>
            <a:endParaRPr lang="pt-BR"/>
          </a:p>
        </p:txBody>
      </p:sp>
      <p:sp>
        <p:nvSpPr>
          <p:cNvPr id="5" name="Espaço Reservado para Rodapé 4">
            <a:extLst>
              <a:ext uri="{FF2B5EF4-FFF2-40B4-BE49-F238E27FC236}">
                <a16:creationId xmlns:a16="http://schemas.microsoft.com/office/drawing/2014/main" id="{ADB2959C-3324-AE40-8A97-6A26DB2441F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24AD185E-2D69-7941-9474-963E535025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C3F361-F0CA-1043-9578-151F51819C51}" type="slidenum">
              <a:rPr lang="pt-BR" smtClean="0"/>
              <a:t>‹Nº›</a:t>
            </a:fld>
            <a:endParaRPr lang="pt-BR"/>
          </a:p>
        </p:txBody>
      </p:sp>
    </p:spTree>
    <p:extLst>
      <p:ext uri="{BB962C8B-B14F-4D97-AF65-F5344CB8AC3E}">
        <p14:creationId xmlns:p14="http://schemas.microsoft.com/office/powerpoint/2010/main" val="2530399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tif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9" name="Imagem 3" descr="02.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31670"/>
            <a:ext cx="9144000" cy="688967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7170" name="Imagem 5" descr="Logomarca CGVF Adv.wmf"/>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282612" y="5378148"/>
            <a:ext cx="3777526" cy="56718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171" name="Rectangle 1"/>
          <p:cNvSpPr>
            <a:spLocks noChangeArrowheads="1"/>
          </p:cNvSpPr>
          <p:nvPr/>
        </p:nvSpPr>
        <p:spPr bwMode="auto">
          <a:xfrm>
            <a:off x="2717579" y="858730"/>
            <a:ext cx="6340119" cy="395940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80632" tIns="40316" rIns="80632" bIns="40316">
            <a:spAutoFit/>
          </a:bodyPr>
          <a:lstStyle/>
          <a:p>
            <a:pPr algn="ctr"/>
            <a:r>
              <a:rPr lang="en-US" sz="2800" dirty="0">
                <a:solidFill>
                  <a:schemeClr val="bg1"/>
                </a:solidFill>
              </a:rPr>
              <a:t> </a:t>
            </a:r>
          </a:p>
          <a:p>
            <a:pPr algn="ctr"/>
            <a:r>
              <a:rPr lang="en-US" sz="1600" dirty="0">
                <a:solidFill>
                  <a:schemeClr val="bg1"/>
                </a:solidFill>
              </a:rPr>
              <a:t>AIDA RIO 2018 </a:t>
            </a:r>
          </a:p>
          <a:p>
            <a:pPr algn="ctr"/>
            <a:endParaRPr lang="en-US" sz="1600" dirty="0">
              <a:solidFill>
                <a:schemeClr val="bg1"/>
              </a:solidFill>
            </a:endParaRPr>
          </a:p>
          <a:p>
            <a:pPr algn="ctr"/>
            <a:r>
              <a:rPr lang="en-US" sz="1600" dirty="0">
                <a:solidFill>
                  <a:schemeClr val="bg1"/>
                </a:solidFill>
              </a:rPr>
              <a:t>XV World Congress </a:t>
            </a:r>
          </a:p>
          <a:p>
            <a:pPr algn="ctr"/>
            <a:endParaRPr lang="en-US" sz="1600" dirty="0">
              <a:solidFill>
                <a:schemeClr val="bg1"/>
              </a:solidFill>
            </a:endParaRPr>
          </a:p>
          <a:p>
            <a:pPr algn="ctr"/>
            <a:r>
              <a:rPr lang="en-US" sz="1600" dirty="0">
                <a:solidFill>
                  <a:schemeClr val="bg1"/>
                </a:solidFill>
              </a:rPr>
              <a:t>GTI 2 e 4 – Civil liability + Dispute resolution</a:t>
            </a:r>
          </a:p>
          <a:p>
            <a:pPr algn="ctr"/>
            <a:endParaRPr lang="en-US" sz="1600" dirty="0">
              <a:solidFill>
                <a:schemeClr val="bg1"/>
              </a:solidFill>
            </a:endParaRPr>
          </a:p>
          <a:p>
            <a:pPr algn="ctr"/>
            <a:r>
              <a:rPr lang="en-US" sz="2000" dirty="0">
                <a:solidFill>
                  <a:schemeClr val="bg1"/>
                </a:solidFill>
              </a:rPr>
              <a:t>’Fraud in the D&amp;O Insurance with special attention to the anticipation of the defense costs.</a:t>
            </a:r>
          </a:p>
          <a:p>
            <a:pPr algn="ctr"/>
            <a:r>
              <a:rPr lang="en-US" sz="2000" dirty="0">
                <a:solidFill>
                  <a:schemeClr val="bg1"/>
                </a:solidFill>
              </a:rPr>
              <a:t>A Brazilian law overview’</a:t>
            </a:r>
            <a:endParaRPr lang="en-US" sz="1600" dirty="0">
              <a:solidFill>
                <a:schemeClr val="bg1"/>
              </a:solidFill>
            </a:endParaRPr>
          </a:p>
          <a:p>
            <a:endParaRPr lang="en-US" sz="2000" dirty="0">
              <a:solidFill>
                <a:schemeClr val="bg1"/>
              </a:solidFill>
            </a:endParaRPr>
          </a:p>
          <a:p>
            <a:pPr algn="ctr"/>
            <a:r>
              <a:rPr lang="en-US" sz="2000" dirty="0" err="1">
                <a:solidFill>
                  <a:schemeClr val="bg1"/>
                </a:solidFill>
              </a:rPr>
              <a:t>Ilan</a:t>
            </a:r>
            <a:r>
              <a:rPr lang="en-US" sz="2000" dirty="0">
                <a:solidFill>
                  <a:schemeClr val="bg1"/>
                </a:solidFill>
              </a:rPr>
              <a:t> Goldberg </a:t>
            </a:r>
            <a:endParaRPr lang="en-US" dirty="0">
              <a:solidFill>
                <a:schemeClr val="bg1"/>
              </a:solidFill>
            </a:endParaRPr>
          </a:p>
          <a:p>
            <a:pPr algn="ctr"/>
            <a:r>
              <a:rPr lang="en-US" sz="1400" dirty="0" err="1">
                <a:solidFill>
                  <a:schemeClr val="bg1"/>
                </a:solidFill>
              </a:rPr>
              <a:t>ilan@cgvf.com.br</a:t>
            </a:r>
            <a:br>
              <a:rPr lang="pt-BR" sz="1400" dirty="0"/>
            </a:br>
            <a:endParaRPr lang="en-US" sz="1400" dirty="0"/>
          </a:p>
        </p:txBody>
      </p:sp>
    </p:spTree>
    <p:extLst>
      <p:ext uri="{BB962C8B-B14F-4D97-AF65-F5344CB8AC3E}">
        <p14:creationId xmlns:p14="http://schemas.microsoft.com/office/powerpoint/2010/main" val="3162173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idx="1"/>
          </p:nvPr>
        </p:nvSpPr>
        <p:spPr/>
        <p:txBody>
          <a:bodyPr/>
          <a:lstStyle/>
          <a:p>
            <a:endParaRPr lang="pt-BR"/>
          </a:p>
        </p:txBody>
      </p:sp>
      <p:graphicFrame>
        <p:nvGraphicFramePr>
          <p:cNvPr id="4" name="Espaço Reservado para Conteúdo 3"/>
          <p:cNvGraphicFramePr>
            <a:graphicFrameLocks/>
          </p:cNvGraphicFramePr>
          <p:nvPr>
            <p:extLst>
              <p:ext uri="{D42A27DB-BD31-4B8C-83A1-F6EECF244321}">
                <p14:modId xmlns:p14="http://schemas.microsoft.com/office/powerpoint/2010/main" val="3809326921"/>
              </p:ext>
            </p:extLst>
          </p:nvPr>
        </p:nvGraphicFramePr>
        <p:xfrm>
          <a:off x="838200" y="171922"/>
          <a:ext cx="10515600" cy="621792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20000"/>
                    </a:ext>
                  </a:extLst>
                </a:gridCol>
                <a:gridCol w="5257800">
                  <a:extLst>
                    <a:ext uri="{9D8B030D-6E8A-4147-A177-3AD203B41FA5}">
                      <a16:colId xmlns:a16="http://schemas.microsoft.com/office/drawing/2014/main" val="20001"/>
                    </a:ext>
                  </a:extLst>
                </a:gridCol>
              </a:tblGrid>
              <a:tr h="370840">
                <a:tc>
                  <a:txBody>
                    <a:bodyPr/>
                    <a:lstStyle/>
                    <a:p>
                      <a:r>
                        <a:rPr lang="pt-BR" sz="1800" b="0" u="none" kern="1200" dirty="0">
                          <a:solidFill>
                            <a:schemeClr val="lt1"/>
                          </a:solidFill>
                          <a:effectLst/>
                          <a:latin typeface="+mn-lt"/>
                          <a:ea typeface="+mn-ea"/>
                          <a:cs typeface="+mn-cs"/>
                        </a:rPr>
                        <a:t>- </a:t>
                      </a:r>
                      <a:r>
                        <a:rPr lang="pt-BR" sz="1800" b="0" u="sng" kern="1200" dirty="0">
                          <a:solidFill>
                            <a:schemeClr val="lt1"/>
                          </a:solidFill>
                          <a:effectLst/>
                          <a:latin typeface="+mn-lt"/>
                          <a:ea typeface="+mn-ea"/>
                          <a:cs typeface="+mn-cs"/>
                        </a:rPr>
                        <a:t>Pressupostos para o exercício do direito de ação (CR, art. 5º, inc. XXXV. A licitude do objeto. Direito do trabalho, posteriormente processo civil (tutela de evidência). </a:t>
                      </a:r>
                      <a:endParaRPr lang="pt-BR" sz="1800" b="0" kern="1200" dirty="0">
                        <a:solidFill>
                          <a:schemeClr val="lt1"/>
                        </a:solidFill>
                        <a:effectLst/>
                        <a:latin typeface="+mn-lt"/>
                        <a:ea typeface="+mn-ea"/>
                        <a:cs typeface="+mn-cs"/>
                      </a:endParaRPr>
                    </a:p>
                    <a:p>
                      <a:r>
                        <a:rPr lang="pt-BR" sz="1800" b="0" kern="1200" dirty="0">
                          <a:solidFill>
                            <a:schemeClr val="lt1"/>
                          </a:solidFill>
                          <a:effectLst/>
                          <a:latin typeface="+mn-lt"/>
                          <a:ea typeface="+mn-ea"/>
                          <a:cs typeface="+mn-cs"/>
                        </a:rPr>
                        <a:t> </a:t>
                      </a:r>
                    </a:p>
                    <a:p>
                      <a:r>
                        <a:rPr lang="pt-BR" sz="1800" b="0" kern="1200" dirty="0">
                          <a:solidFill>
                            <a:schemeClr val="lt1"/>
                          </a:solidFill>
                          <a:effectLst/>
                          <a:latin typeface="+mn-lt"/>
                          <a:ea typeface="+mn-ea"/>
                          <a:cs typeface="+mn-cs"/>
                        </a:rPr>
                        <a:t>TJ/SP. 1ª Câmara Reservada de Direito Empresarial. Apelação Cível </a:t>
                      </a:r>
                      <a:r>
                        <a:rPr lang="pt-BR" sz="1800" b="0" kern="1200" dirty="0" err="1">
                          <a:solidFill>
                            <a:schemeClr val="lt1"/>
                          </a:solidFill>
                          <a:effectLst/>
                          <a:latin typeface="+mn-lt"/>
                          <a:ea typeface="+mn-ea"/>
                          <a:cs typeface="+mn-cs"/>
                        </a:rPr>
                        <a:t>nº</a:t>
                      </a:r>
                      <a:r>
                        <a:rPr lang="pt-BR" sz="1800" b="0" kern="1200" dirty="0">
                          <a:solidFill>
                            <a:schemeClr val="lt1"/>
                          </a:solidFill>
                          <a:effectLst/>
                          <a:latin typeface="+mn-lt"/>
                          <a:ea typeface="+mn-ea"/>
                          <a:cs typeface="+mn-cs"/>
                        </a:rPr>
                        <a:t>. 1011986-32.2017.8.26.0100. (Galvão Participações S.A). j. 1.8.2018. </a:t>
                      </a:r>
                      <a:r>
                        <a:rPr lang="pt-BR" sz="1800" b="0" kern="1200" dirty="0" err="1">
                          <a:solidFill>
                            <a:schemeClr val="lt1"/>
                          </a:solidFill>
                          <a:effectLst/>
                          <a:latin typeface="+mn-lt"/>
                          <a:ea typeface="+mn-ea"/>
                          <a:cs typeface="+mn-cs"/>
                        </a:rPr>
                        <a:t>v.m</a:t>
                      </a:r>
                      <a:r>
                        <a:rPr lang="pt-BR" sz="1800" b="0" kern="1200" dirty="0">
                          <a:solidFill>
                            <a:schemeClr val="lt1"/>
                          </a:solidFill>
                          <a:effectLst/>
                          <a:latin typeface="+mn-lt"/>
                          <a:ea typeface="+mn-ea"/>
                          <a:cs typeface="+mn-cs"/>
                        </a:rPr>
                        <a:t>. (arbitragem);  </a:t>
                      </a:r>
                    </a:p>
                    <a:p>
                      <a:endParaRPr lang="pt-BR" b="0" dirty="0"/>
                    </a:p>
                  </a:txBody>
                  <a:tcPr/>
                </a:tc>
                <a:tc>
                  <a:txBody>
                    <a:bodyPr/>
                    <a:lstStyle/>
                    <a:p>
                      <a:r>
                        <a:rPr lang="en-US" b="0" noProof="0" dirty="0"/>
                        <a:t>- </a:t>
                      </a:r>
                      <a:r>
                        <a:rPr lang="en-US" b="0" u="sng" noProof="0" dirty="0"/>
                        <a:t>Requirement for right to petition (Federal Constitution, art. 5th, XXXV). Lawful object. </a:t>
                      </a:r>
                      <a:r>
                        <a:rPr lang="en-US" b="0" u="sng" noProof="0" dirty="0" err="1"/>
                        <a:t>Labour</a:t>
                      </a:r>
                      <a:r>
                        <a:rPr lang="en-US" b="0" u="sng" noProof="0" dirty="0"/>
                        <a:t> lawsuit; civil lawsuit (provisional injunction of evidence)</a:t>
                      </a:r>
                      <a:r>
                        <a:rPr lang="en-US" b="0" noProof="0" dirty="0"/>
                        <a:t>.</a:t>
                      </a:r>
                    </a:p>
                    <a:p>
                      <a:endParaRPr lang="en-US" b="0" noProof="0" dirty="0"/>
                    </a:p>
                    <a:p>
                      <a:r>
                        <a:rPr lang="en-US" b="0" noProof="0" dirty="0"/>
                        <a:t>Sao Paulo’s Court of Appeals. 1st </a:t>
                      </a:r>
                      <a:r>
                        <a:rPr lang="en-US" b="0" noProof="0" dirty="0" err="1"/>
                        <a:t>Reservated</a:t>
                      </a:r>
                      <a:r>
                        <a:rPr lang="en-US" b="0" noProof="0" dirty="0"/>
                        <a:t> Chamber of Corporate Law. Civil Appeal n. 1011986-32.2017.8.26.0100 (</a:t>
                      </a:r>
                      <a:r>
                        <a:rPr lang="en-US" b="0" noProof="0" dirty="0" err="1"/>
                        <a:t>Galvao</a:t>
                      </a:r>
                      <a:r>
                        <a:rPr lang="en-US" b="0" noProof="0" dirty="0"/>
                        <a:t> </a:t>
                      </a:r>
                      <a:r>
                        <a:rPr lang="en-US" b="0" noProof="0" dirty="0" err="1"/>
                        <a:t>Participaçoes</a:t>
                      </a:r>
                      <a:r>
                        <a:rPr lang="en-US" b="0" noProof="0" dirty="0"/>
                        <a:t> S.A.). Judged, by majority, on 1.8.2018 (arbitration);</a:t>
                      </a:r>
                    </a:p>
                  </a:txBody>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800" kern="1200" dirty="0">
                          <a:solidFill>
                            <a:schemeClr val="dk1"/>
                          </a:solidFill>
                          <a:effectLst/>
                          <a:latin typeface="+mn-lt"/>
                          <a:ea typeface="+mn-ea"/>
                          <a:cs typeface="+mn-cs"/>
                        </a:rPr>
                        <a:t>E havia prova de que o reclamante conhecia os negócios ilegais, sabia que a “empresa” aplicava golpes no mercado. </a:t>
                      </a:r>
                      <a:r>
                        <a:rPr lang="pt-BR" sz="1800" i="1" kern="1200" dirty="0">
                          <a:solidFill>
                            <a:schemeClr val="dk1"/>
                          </a:solidFill>
                          <a:effectLst/>
                          <a:latin typeface="+mn-lt"/>
                          <a:ea typeface="+mn-ea"/>
                          <a:cs typeface="+mn-cs"/>
                        </a:rPr>
                        <a:t>“Se o reclamante foi conivente com a prática de atividade ilegal, não deve lograr benefícios decorrentes de sua atividade contrária à lei, pois, antes de tudo, os direitos nascem de atos jurídicos perfeitos, o que não ocorre neste caso”. </a:t>
                      </a:r>
                      <a:r>
                        <a:rPr lang="pt-BR" sz="1800" kern="1200" dirty="0">
                          <a:solidFill>
                            <a:schemeClr val="dk1"/>
                          </a:solidFill>
                          <a:effectLst/>
                          <a:latin typeface="+mn-lt"/>
                          <a:ea typeface="+mn-ea"/>
                          <a:cs typeface="+mn-cs"/>
                        </a:rPr>
                        <a:t>E citando o Ministro GALBA VELLOSO, consignou-se: </a:t>
                      </a:r>
                      <a:r>
                        <a:rPr lang="pt-BR" sz="1800" b="1" u="sng" kern="1200" dirty="0">
                          <a:solidFill>
                            <a:schemeClr val="dk1"/>
                          </a:solidFill>
                          <a:effectLst/>
                          <a:latin typeface="+mn-lt"/>
                          <a:ea typeface="+mn-ea"/>
                          <a:cs typeface="+mn-cs"/>
                        </a:rPr>
                        <a:t>“Quem se aventura onde a norma incrimina, não pode esperar dessa mesma norma proteção”. (p. 11) </a:t>
                      </a:r>
                    </a:p>
                    <a:p>
                      <a:endParaRPr lang="pt-BR" b="0" dirty="0"/>
                    </a:p>
                    <a:p>
                      <a:endParaRPr lang="pt-BR" b="0" dirty="0"/>
                    </a:p>
                  </a:txBody>
                  <a:tcPr/>
                </a:tc>
                <a:tc>
                  <a:txBody>
                    <a:bodyPr/>
                    <a:lstStyle/>
                    <a:p>
                      <a:r>
                        <a:rPr lang="en-US" b="0" noProof="0" dirty="0"/>
                        <a:t>And there was evidence that the plaintiff knew the unlawful business that the company was making frauds in the market. ‘If the plaintiff was collusive with the unlawful practice, he cannot benefit from activities which are against the law, because, before all, rights arise from lawful acts, which is not the case”. And making reference to Justice GALBA VELLOSO, he concludes: </a:t>
                      </a:r>
                      <a:r>
                        <a:rPr lang="en-US" b="1" noProof="0" dirty="0"/>
                        <a:t>“</a:t>
                      </a:r>
                      <a:r>
                        <a:rPr lang="en-US" b="1" u="sng" noProof="0" dirty="0"/>
                        <a:t>Who ventures where the norm incriminates, cannot expect from this same standard protection”. (p. 11)</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1345683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ço Reservado para Conteúdo 3"/>
          <p:cNvPicPr>
            <a:picLocks noGrp="1" noChangeAspect="1"/>
          </p:cNvPicPr>
          <p:nvPr>
            <p:ph idx="1"/>
          </p:nvPr>
        </p:nvPicPr>
        <p:blipFill>
          <a:blip r:embed="rId2"/>
          <a:stretch>
            <a:fillRect/>
          </a:stretch>
        </p:blipFill>
        <p:spPr>
          <a:xfrm>
            <a:off x="1964987" y="572008"/>
            <a:ext cx="8093412" cy="4330732"/>
          </a:xfrm>
        </p:spPr>
      </p:pic>
      <p:sp>
        <p:nvSpPr>
          <p:cNvPr id="7" name="CaixaDeTexto 6"/>
          <p:cNvSpPr txBox="1"/>
          <p:nvPr/>
        </p:nvSpPr>
        <p:spPr>
          <a:xfrm>
            <a:off x="3618689" y="5379396"/>
            <a:ext cx="1748427" cy="923330"/>
          </a:xfrm>
          <a:prstGeom prst="rect">
            <a:avLst/>
          </a:prstGeom>
          <a:noFill/>
        </p:spPr>
        <p:txBody>
          <a:bodyPr wrap="none" rtlCol="0">
            <a:spAutoFit/>
          </a:bodyPr>
          <a:lstStyle/>
          <a:p>
            <a:r>
              <a:rPr lang="pt-BR" dirty="0"/>
              <a:t>Muito obrigado, </a:t>
            </a:r>
          </a:p>
          <a:p>
            <a:endParaRPr lang="pt-BR" dirty="0"/>
          </a:p>
          <a:p>
            <a:r>
              <a:rPr lang="pt-BR" dirty="0"/>
              <a:t>Ilan Goldberg </a:t>
            </a:r>
          </a:p>
        </p:txBody>
      </p:sp>
    </p:spTree>
    <p:extLst>
      <p:ext uri="{BB962C8B-B14F-4D97-AF65-F5344CB8AC3E}">
        <p14:creationId xmlns:p14="http://schemas.microsoft.com/office/powerpoint/2010/main" val="1605433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sz="2400" dirty="0"/>
              <a:t>Introdução </a:t>
            </a:r>
            <a:r>
              <a:rPr lang="mr-IN" sz="2400" dirty="0"/>
              <a:t>–</a:t>
            </a:r>
            <a:r>
              <a:rPr lang="pt-BR" sz="2400" dirty="0"/>
              <a:t> de que dolo falaremos. </a:t>
            </a:r>
            <a:br>
              <a:rPr lang="pt-BR" sz="2400" dirty="0"/>
            </a:br>
            <a:r>
              <a:rPr lang="pt-BR" sz="2400" dirty="0" err="1"/>
              <a:t>Introduction</a:t>
            </a:r>
            <a:r>
              <a:rPr lang="pt-BR" sz="2400" dirty="0"/>
              <a:t> </a:t>
            </a:r>
            <a:r>
              <a:rPr lang="mr-IN" sz="2400" dirty="0"/>
              <a:t>–</a:t>
            </a:r>
            <a:r>
              <a:rPr lang="pt-BR" sz="2400" dirty="0"/>
              <a:t> </a:t>
            </a:r>
            <a:r>
              <a:rPr lang="pt-BR" sz="2400" dirty="0" err="1"/>
              <a:t>what</a:t>
            </a:r>
            <a:r>
              <a:rPr lang="pt-BR" sz="2400" dirty="0"/>
              <a:t> </a:t>
            </a:r>
            <a:r>
              <a:rPr lang="pt-BR" sz="2400" dirty="0" err="1"/>
              <a:t>kind</a:t>
            </a:r>
            <a:r>
              <a:rPr lang="pt-BR" sz="2400" dirty="0"/>
              <a:t> </a:t>
            </a:r>
            <a:r>
              <a:rPr lang="pt-BR" sz="2400" dirty="0" err="1"/>
              <a:t>of</a:t>
            </a:r>
            <a:r>
              <a:rPr lang="pt-BR" sz="2400" dirty="0"/>
              <a:t> </a:t>
            </a:r>
            <a:r>
              <a:rPr lang="pt-BR" sz="2400" dirty="0" err="1"/>
              <a:t>willfull</a:t>
            </a:r>
            <a:r>
              <a:rPr lang="pt-BR" sz="2400" dirty="0"/>
              <a:t> </a:t>
            </a:r>
            <a:r>
              <a:rPr lang="pt-BR" sz="2400" dirty="0" err="1"/>
              <a:t>misconduct</a:t>
            </a:r>
            <a:r>
              <a:rPr lang="pt-BR" sz="2400" dirty="0"/>
              <a:t> are </a:t>
            </a:r>
            <a:r>
              <a:rPr lang="pt-BR" sz="2400" dirty="0" err="1"/>
              <a:t>we</a:t>
            </a:r>
            <a:r>
              <a:rPr lang="pt-BR" sz="2400" dirty="0"/>
              <a:t> </a:t>
            </a:r>
            <a:r>
              <a:rPr lang="pt-BR" sz="2400" dirty="0" err="1"/>
              <a:t>dealing</a:t>
            </a:r>
            <a:r>
              <a:rPr lang="pt-BR" sz="2400" dirty="0"/>
              <a:t> </a:t>
            </a:r>
            <a:r>
              <a:rPr lang="pt-BR" sz="2400" dirty="0" err="1"/>
              <a:t>with</a:t>
            </a:r>
            <a:r>
              <a:rPr lang="pt-BR" sz="2400" dirty="0"/>
              <a:t>? </a:t>
            </a:r>
          </a:p>
        </p:txBody>
      </p:sp>
      <p:graphicFrame>
        <p:nvGraphicFramePr>
          <p:cNvPr id="4" name="Espaço Reservado para Conteúdo 3"/>
          <p:cNvGraphicFramePr>
            <a:graphicFrameLocks noGrp="1"/>
          </p:cNvGraphicFramePr>
          <p:nvPr>
            <p:ph idx="1"/>
            <p:extLst>
              <p:ext uri="{D42A27DB-BD31-4B8C-83A1-F6EECF244321}">
                <p14:modId xmlns:p14="http://schemas.microsoft.com/office/powerpoint/2010/main" val="3135847443"/>
              </p:ext>
            </p:extLst>
          </p:nvPr>
        </p:nvGraphicFramePr>
        <p:xfrm>
          <a:off x="838200" y="1825625"/>
          <a:ext cx="10515600" cy="283972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20000"/>
                    </a:ext>
                  </a:extLst>
                </a:gridCol>
                <a:gridCol w="5257800">
                  <a:extLst>
                    <a:ext uri="{9D8B030D-6E8A-4147-A177-3AD203B41FA5}">
                      <a16:colId xmlns:a16="http://schemas.microsoft.com/office/drawing/2014/main" val="20001"/>
                    </a:ext>
                  </a:extLst>
                </a:gridCol>
              </a:tblGrid>
              <a:tr h="370840">
                <a:tc>
                  <a:txBody>
                    <a:bodyPr/>
                    <a:lstStyle/>
                    <a:p>
                      <a:r>
                        <a:rPr lang="pt-BR" b="0" dirty="0"/>
                        <a:t>1. Dolo na fase </a:t>
                      </a:r>
                      <a:r>
                        <a:rPr lang="pt-BR" b="0" dirty="0" err="1"/>
                        <a:t>pré</a:t>
                      </a:r>
                      <a:r>
                        <a:rPr lang="pt-BR" b="0" dirty="0"/>
                        <a:t>-contratual </a:t>
                      </a:r>
                      <a:r>
                        <a:rPr lang="mr-IN" b="0" dirty="0"/>
                        <a:t>–</a:t>
                      </a:r>
                      <a:r>
                        <a:rPr lang="pt-BR" b="0" dirty="0"/>
                        <a:t> defeito na manifestação de vontade</a:t>
                      </a:r>
                      <a:r>
                        <a:rPr lang="pt-BR" b="0" baseline="0" dirty="0"/>
                        <a:t> </a:t>
                      </a:r>
                      <a:r>
                        <a:rPr lang="mr-IN" b="0" baseline="0" dirty="0"/>
                        <a:t>–</a:t>
                      </a:r>
                      <a:r>
                        <a:rPr lang="pt-BR" b="0" baseline="0" dirty="0"/>
                        <a:t> anulabilidade, sanção: perda do direito à garantia (CCB art. 766, caput). </a:t>
                      </a:r>
                    </a:p>
                    <a:p>
                      <a:r>
                        <a:rPr lang="en-AU" b="0" i="1" baseline="0" noProof="0" dirty="0"/>
                        <a:t>* Severability/innocent director clause; </a:t>
                      </a:r>
                      <a:endParaRPr lang="en-AU" b="0" i="1" noProof="0" dirty="0"/>
                    </a:p>
                  </a:txBody>
                  <a:tcPr/>
                </a:tc>
                <a:tc>
                  <a:txBody>
                    <a:bodyPr/>
                    <a:lstStyle/>
                    <a:p>
                      <a:r>
                        <a:rPr lang="en-AU" b="0" dirty="0"/>
                        <a:t>1. </a:t>
                      </a:r>
                      <a:r>
                        <a:rPr lang="en-AU" b="0" dirty="0" err="1"/>
                        <a:t>Willfull</a:t>
                      </a:r>
                      <a:r>
                        <a:rPr lang="en-AU" b="0" dirty="0"/>
                        <a:t> misconduct prior to the execution of the contract – defect in the declaration of will – </a:t>
                      </a:r>
                      <a:r>
                        <a:rPr lang="en-AU" b="0" dirty="0" err="1"/>
                        <a:t>anulability</a:t>
                      </a:r>
                      <a:r>
                        <a:rPr lang="en-AU" b="0" dirty="0"/>
                        <a:t>, sanction: loss of coverage (CCB, art. 766, caput). * </a:t>
                      </a:r>
                      <a:r>
                        <a:rPr lang="en-AU" b="0" i="1" baseline="0" noProof="0" dirty="0"/>
                        <a:t>Severability/innocent director clause</a:t>
                      </a:r>
                      <a:endParaRPr lang="en-AU" b="0" dirty="0"/>
                    </a:p>
                  </a:txBody>
                  <a:tcPr/>
                </a:tc>
                <a:extLst>
                  <a:ext uri="{0D108BD9-81ED-4DB2-BD59-A6C34878D82A}">
                    <a16:rowId xmlns:a16="http://schemas.microsoft.com/office/drawing/2014/main" val="10000"/>
                  </a:ext>
                </a:extLst>
              </a:tr>
              <a:tr h="370840">
                <a:tc>
                  <a:txBody>
                    <a:bodyPr/>
                    <a:lstStyle/>
                    <a:p>
                      <a:r>
                        <a:rPr lang="pt-BR" b="0" dirty="0"/>
                        <a:t>2. ’Durante’ </a:t>
                      </a:r>
                      <a:r>
                        <a:rPr lang="mr-IN" b="0" dirty="0"/>
                        <a:t>–</a:t>
                      </a:r>
                      <a:r>
                        <a:rPr lang="pt-BR" b="0" dirty="0"/>
                        <a:t> descumprimento de obrigações </a:t>
                      </a:r>
                      <a:r>
                        <a:rPr lang="mr-IN" b="0" dirty="0"/>
                        <a:t>–</a:t>
                      </a:r>
                      <a:r>
                        <a:rPr lang="pt-BR" b="0" dirty="0"/>
                        <a:t> ex. aviso do sinistro, envio de documentos </a:t>
                      </a:r>
                      <a:r>
                        <a:rPr lang="pt-BR" b="0" dirty="0" err="1"/>
                        <a:t>etc</a:t>
                      </a:r>
                      <a:r>
                        <a:rPr lang="pt-BR" b="0" dirty="0"/>
                        <a:t>; </a:t>
                      </a:r>
                    </a:p>
                  </a:txBody>
                  <a:tcPr/>
                </a:tc>
                <a:tc>
                  <a:txBody>
                    <a:bodyPr/>
                    <a:lstStyle/>
                    <a:p>
                      <a:r>
                        <a:rPr lang="en-AU" b="0" dirty="0"/>
                        <a:t>2. ‘During’ - breach of contractual obligation – </a:t>
                      </a:r>
                      <a:r>
                        <a:rPr lang="en-AU" b="0" i="1" dirty="0"/>
                        <a:t>e.g.</a:t>
                      </a:r>
                      <a:r>
                        <a:rPr lang="en-AU" b="0" dirty="0"/>
                        <a:t> notice of claim, lack of documents etc;</a:t>
                      </a:r>
                    </a:p>
                  </a:txBody>
                  <a:tcPr/>
                </a:tc>
                <a:extLst>
                  <a:ext uri="{0D108BD9-81ED-4DB2-BD59-A6C34878D82A}">
                    <a16:rowId xmlns:a16="http://schemas.microsoft.com/office/drawing/2014/main" val="10001"/>
                  </a:ext>
                </a:extLst>
              </a:tr>
              <a:tr h="370840">
                <a:tc>
                  <a:txBody>
                    <a:bodyPr/>
                    <a:lstStyle/>
                    <a:p>
                      <a:r>
                        <a:rPr lang="pt-BR" b="0" dirty="0"/>
                        <a:t>3. Agravamento do risco (CCB, </a:t>
                      </a:r>
                      <a:r>
                        <a:rPr lang="pt-BR" b="0" dirty="0" err="1"/>
                        <a:t>arts</a:t>
                      </a:r>
                      <a:r>
                        <a:rPr lang="pt-BR" b="0" dirty="0"/>
                        <a:t>. 768-770); </a:t>
                      </a:r>
                    </a:p>
                  </a:txBody>
                  <a:tcPr/>
                </a:tc>
                <a:tc>
                  <a:txBody>
                    <a:bodyPr/>
                    <a:lstStyle/>
                    <a:p>
                      <a:r>
                        <a:rPr lang="en-AU" b="0" dirty="0"/>
                        <a:t>3. Aggravation of risk (CCB, arts. 768-770);</a:t>
                      </a:r>
                    </a:p>
                  </a:txBody>
                  <a:tcPr/>
                </a:tc>
                <a:extLst>
                  <a:ext uri="{0D108BD9-81ED-4DB2-BD59-A6C34878D82A}">
                    <a16:rowId xmlns:a16="http://schemas.microsoft.com/office/drawing/2014/main" val="10002"/>
                  </a:ext>
                </a:extLst>
              </a:tr>
              <a:tr h="370840">
                <a:tc>
                  <a:txBody>
                    <a:bodyPr/>
                    <a:lstStyle/>
                    <a:p>
                      <a:r>
                        <a:rPr lang="pt-BR" b="1" dirty="0"/>
                        <a:t>4. Dolo deflagrador</a:t>
                      </a:r>
                      <a:r>
                        <a:rPr lang="pt-BR" b="1" baseline="0" dirty="0"/>
                        <a:t> do sinistro. (CCB, art. 762 </a:t>
                      </a:r>
                      <a:r>
                        <a:rPr lang="mr-IN" b="1" baseline="0" dirty="0"/>
                        <a:t>–</a:t>
                      </a:r>
                      <a:r>
                        <a:rPr lang="pt-BR" b="1" baseline="0" dirty="0"/>
                        <a:t> nulidade =&gt; perda do direito à garantia).  </a:t>
                      </a:r>
                      <a:endParaRPr lang="pt-BR" b="1" dirty="0"/>
                    </a:p>
                  </a:txBody>
                  <a:tcPr/>
                </a:tc>
                <a:tc>
                  <a:txBody>
                    <a:bodyPr/>
                    <a:lstStyle/>
                    <a:p>
                      <a:r>
                        <a:rPr lang="en-AU" b="1" dirty="0"/>
                        <a:t>4. Loss caused by </a:t>
                      </a:r>
                      <a:r>
                        <a:rPr lang="en-AU" b="1" dirty="0" err="1"/>
                        <a:t>willfull</a:t>
                      </a:r>
                      <a:r>
                        <a:rPr lang="en-AU" b="1" dirty="0"/>
                        <a:t> misconduct of the insured (CCB, art. 762 – nullity </a:t>
                      </a:r>
                      <a:r>
                        <a:rPr lang="en-AU" b="1" baseline="0" dirty="0"/>
                        <a:t>=&gt; loss of coverage</a:t>
                      </a:r>
                      <a:endParaRPr lang="en-AU" b="1"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72512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245856"/>
            <a:ext cx="10515600" cy="588186"/>
          </a:xfrm>
        </p:spPr>
        <p:txBody>
          <a:bodyPr>
            <a:normAutofit fontScale="90000"/>
          </a:bodyPr>
          <a:lstStyle/>
          <a:p>
            <a:pPr algn="ctr"/>
            <a:r>
              <a:rPr lang="pt-BR" sz="2400" dirty="0"/>
              <a:t>O que o seguro D&amp;O cobre? </a:t>
            </a:r>
            <a:br>
              <a:rPr lang="pt-BR" sz="2400" dirty="0"/>
            </a:br>
            <a:r>
              <a:rPr lang="pt-BR" sz="2400" dirty="0"/>
              <a:t>D&amp;O </a:t>
            </a:r>
            <a:r>
              <a:rPr lang="pt-BR" sz="2400" dirty="0" err="1"/>
              <a:t>main</a:t>
            </a:r>
            <a:r>
              <a:rPr lang="pt-BR" sz="2400" dirty="0"/>
              <a:t> </a:t>
            </a:r>
            <a:r>
              <a:rPr lang="pt-BR" sz="2400" dirty="0" err="1"/>
              <a:t>insurance</a:t>
            </a:r>
            <a:r>
              <a:rPr lang="pt-BR" sz="2400" dirty="0"/>
              <a:t> </a:t>
            </a:r>
            <a:r>
              <a:rPr lang="pt-BR" sz="2400" dirty="0" err="1"/>
              <a:t>coverage</a:t>
            </a:r>
            <a:r>
              <a:rPr lang="pt-BR" sz="2400" dirty="0"/>
              <a:t>. </a:t>
            </a:r>
          </a:p>
        </p:txBody>
      </p:sp>
      <p:graphicFrame>
        <p:nvGraphicFramePr>
          <p:cNvPr id="4" name="Espaço Reservado para Conteúdo 3"/>
          <p:cNvGraphicFramePr>
            <a:graphicFrameLocks noGrp="1"/>
          </p:cNvGraphicFramePr>
          <p:nvPr>
            <p:ph idx="1"/>
            <p:extLst>
              <p:ext uri="{D42A27DB-BD31-4B8C-83A1-F6EECF244321}">
                <p14:modId xmlns:p14="http://schemas.microsoft.com/office/powerpoint/2010/main" val="3866349564"/>
              </p:ext>
            </p:extLst>
          </p:nvPr>
        </p:nvGraphicFramePr>
        <p:xfrm>
          <a:off x="838200" y="1037684"/>
          <a:ext cx="10515600" cy="548640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20000"/>
                    </a:ext>
                  </a:extLst>
                </a:gridCol>
                <a:gridCol w="5257800">
                  <a:extLst>
                    <a:ext uri="{9D8B030D-6E8A-4147-A177-3AD203B41FA5}">
                      <a16:colId xmlns:a16="http://schemas.microsoft.com/office/drawing/2014/main" val="20001"/>
                    </a:ext>
                  </a:extLst>
                </a:gridCol>
              </a:tblGrid>
              <a:tr h="370840">
                <a:tc>
                  <a:txBody>
                    <a:bodyPr/>
                    <a:lstStyle/>
                    <a:p>
                      <a:r>
                        <a:rPr lang="pt-BR" sz="1800" b="0" kern="1200" dirty="0">
                          <a:solidFill>
                            <a:schemeClr val="lt1"/>
                          </a:solidFill>
                          <a:effectLst/>
                          <a:latin typeface="+mn-lt"/>
                          <a:ea typeface="+mn-ea"/>
                          <a:cs typeface="+mn-cs"/>
                        </a:rPr>
                        <a:t>Baseados na Circular SUSEP </a:t>
                      </a:r>
                      <a:r>
                        <a:rPr lang="pt-BR" sz="1800" b="0" kern="1200" dirty="0" err="1">
                          <a:solidFill>
                            <a:schemeClr val="lt1"/>
                          </a:solidFill>
                          <a:effectLst/>
                          <a:latin typeface="+mn-lt"/>
                          <a:ea typeface="+mn-ea"/>
                          <a:cs typeface="+mn-cs"/>
                        </a:rPr>
                        <a:t>nº</a:t>
                      </a:r>
                      <a:r>
                        <a:rPr lang="pt-BR" sz="1800" b="0" kern="1200" dirty="0">
                          <a:solidFill>
                            <a:schemeClr val="lt1"/>
                          </a:solidFill>
                          <a:effectLst/>
                          <a:latin typeface="+mn-lt"/>
                          <a:ea typeface="+mn-ea"/>
                          <a:cs typeface="+mn-cs"/>
                        </a:rPr>
                        <a:t>. 553</a:t>
                      </a:r>
                      <a:r>
                        <a:rPr lang="pt-BR" sz="1800" b="0" kern="1200" baseline="0" dirty="0">
                          <a:solidFill>
                            <a:schemeClr val="lt1"/>
                          </a:solidFill>
                          <a:effectLst/>
                          <a:latin typeface="+mn-lt"/>
                          <a:ea typeface="+mn-ea"/>
                          <a:cs typeface="+mn-cs"/>
                        </a:rPr>
                        <a:t> - </a:t>
                      </a:r>
                      <a:r>
                        <a:rPr lang="pt-BR" sz="1800" b="0" kern="1200" dirty="0">
                          <a:solidFill>
                            <a:schemeClr val="lt1"/>
                          </a:solidFill>
                          <a:effectLst/>
                          <a:latin typeface="+mn-lt"/>
                          <a:ea typeface="+mn-ea"/>
                          <a:cs typeface="+mn-cs"/>
                        </a:rPr>
                        <a:t>”Art. 5º. </a:t>
                      </a:r>
                      <a:r>
                        <a:rPr lang="pt-BR" sz="1800" b="0" i="1" kern="1200" dirty="0">
                          <a:solidFill>
                            <a:schemeClr val="lt1"/>
                          </a:solidFill>
                          <a:effectLst/>
                          <a:latin typeface="+mn-lt"/>
                          <a:ea typeface="+mn-ea"/>
                          <a:cs typeface="+mn-cs"/>
                        </a:rPr>
                        <a:t>em consequência de </a:t>
                      </a:r>
                      <a:r>
                        <a:rPr lang="pt-BR" sz="1800" b="0" i="1" kern="1200" dirty="0">
                          <a:solidFill>
                            <a:srgbClr val="FF0000"/>
                          </a:solidFill>
                          <a:effectLst/>
                          <a:latin typeface="+mn-lt"/>
                          <a:ea typeface="+mn-ea"/>
                          <a:cs typeface="+mn-cs"/>
                        </a:rPr>
                        <a:t>atos ilícitos culposos</a:t>
                      </a:r>
                      <a:r>
                        <a:rPr lang="pt-BR" sz="1800" b="0" i="1" kern="1200" dirty="0">
                          <a:solidFill>
                            <a:schemeClr val="lt1"/>
                          </a:solidFill>
                          <a:effectLst/>
                          <a:latin typeface="+mn-lt"/>
                          <a:ea typeface="+mn-ea"/>
                          <a:cs typeface="+mn-cs"/>
                        </a:rPr>
                        <a:t> praticados no exercício das funções</a:t>
                      </a:r>
                      <a:r>
                        <a:rPr lang="pt-BR" sz="1800" b="0" i="0" kern="1200" dirty="0">
                          <a:solidFill>
                            <a:schemeClr val="lt1"/>
                          </a:solidFill>
                          <a:effectLst/>
                          <a:latin typeface="+mn-lt"/>
                          <a:ea typeface="+mn-ea"/>
                          <a:cs typeface="+mn-cs"/>
                        </a:rPr>
                        <a:t>.” </a:t>
                      </a:r>
                      <a:r>
                        <a:rPr lang="mr-IN" sz="1800" b="0" i="0" kern="1200" dirty="0">
                          <a:solidFill>
                            <a:schemeClr val="lt1"/>
                          </a:solidFill>
                          <a:effectLst/>
                          <a:latin typeface="+mn-lt"/>
                          <a:ea typeface="+mn-ea"/>
                          <a:cs typeface="+mn-cs"/>
                        </a:rPr>
                        <a:t>–</a:t>
                      </a:r>
                      <a:r>
                        <a:rPr lang="pt-BR" sz="1800" b="0" i="0" kern="1200" dirty="0">
                          <a:solidFill>
                            <a:schemeClr val="lt1"/>
                          </a:solidFill>
                          <a:effectLst/>
                          <a:latin typeface="+mn-lt"/>
                          <a:ea typeface="+mn-ea"/>
                          <a:cs typeface="+mn-cs"/>
                        </a:rPr>
                        <a:t> os clausulados não definem o que seja o ato regular de gestão. </a:t>
                      </a:r>
                      <a:r>
                        <a:rPr lang="pt-BR" sz="1800" b="0" i="0" kern="1200" baseline="0" dirty="0">
                          <a:solidFill>
                            <a:schemeClr val="lt1"/>
                          </a:solidFill>
                          <a:effectLst/>
                          <a:latin typeface="+mn-lt"/>
                          <a:ea typeface="+mn-ea"/>
                          <a:cs typeface="+mn-cs"/>
                        </a:rPr>
                        <a:t> </a:t>
                      </a:r>
                    </a:p>
                    <a:p>
                      <a:r>
                        <a:rPr lang="pt-BR" sz="1800" b="0" i="0" strike="sngStrike" kern="1200" baseline="0" dirty="0">
                          <a:solidFill>
                            <a:schemeClr val="lt1"/>
                          </a:solidFill>
                          <a:effectLst/>
                          <a:latin typeface="+mn-lt"/>
                          <a:ea typeface="+mn-ea"/>
                          <a:cs typeface="+mn-cs"/>
                        </a:rPr>
                        <a:t>Dolo</a:t>
                      </a:r>
                      <a:r>
                        <a:rPr lang="pt-BR" sz="1800" b="0" i="0" strike="noStrike" kern="1200" baseline="0" dirty="0">
                          <a:solidFill>
                            <a:schemeClr val="lt1"/>
                          </a:solidFill>
                          <a:effectLst/>
                          <a:latin typeface="+mn-lt"/>
                          <a:ea typeface="+mn-ea"/>
                          <a:cs typeface="+mn-cs"/>
                        </a:rPr>
                        <a:t>. Cobre-se a culpa.</a:t>
                      </a:r>
                    </a:p>
                    <a:p>
                      <a:r>
                        <a:rPr lang="pt-BR" sz="1800" b="1" i="0" strike="noStrike" kern="1200" baseline="0" dirty="0">
                          <a:solidFill>
                            <a:schemeClr val="tx2"/>
                          </a:solidFill>
                          <a:effectLst/>
                          <a:latin typeface="+mn-lt"/>
                          <a:ea typeface="+mn-ea"/>
                          <a:cs typeface="+mn-cs"/>
                        </a:rPr>
                        <a:t>Mas e a culpa grave? </a:t>
                      </a:r>
                      <a:r>
                        <a:rPr lang="pt-BR" sz="1800" b="1" i="0" kern="1200" baseline="0" dirty="0">
                          <a:solidFill>
                            <a:schemeClr val="tx2"/>
                          </a:solidFill>
                          <a:effectLst/>
                          <a:latin typeface="+mn-lt"/>
                          <a:ea typeface="+mn-ea"/>
                          <a:cs typeface="+mn-cs"/>
                        </a:rPr>
                        <a:t> </a:t>
                      </a:r>
                      <a:endParaRPr lang="pt-BR" b="1" dirty="0">
                        <a:solidFill>
                          <a:schemeClr val="tx2"/>
                        </a:solidFill>
                      </a:endParaRPr>
                    </a:p>
                  </a:txBody>
                  <a:tcPr/>
                </a:tc>
                <a:tc>
                  <a:txBody>
                    <a:bodyPr/>
                    <a:lstStyle/>
                    <a:p>
                      <a:r>
                        <a:rPr lang="en-US" b="0" noProof="0" dirty="0"/>
                        <a:t>Based on SUSEP’s Circular n. 553, art. 5. “</a:t>
                      </a:r>
                      <a:r>
                        <a:rPr lang="en-US" b="0" i="1" noProof="0" dirty="0"/>
                        <a:t>as a consequence of </a:t>
                      </a:r>
                      <a:r>
                        <a:rPr lang="en-US" b="0" i="1" noProof="0" dirty="0">
                          <a:solidFill>
                            <a:srgbClr val="FF0000"/>
                          </a:solidFill>
                        </a:rPr>
                        <a:t>wrongful acts </a:t>
                      </a:r>
                      <a:r>
                        <a:rPr lang="en-US" b="0" i="1" noProof="0" dirty="0"/>
                        <a:t>committed in the performance of their official duties</a:t>
                      </a:r>
                      <a:r>
                        <a:rPr lang="en-US" b="0" noProof="0" dirty="0"/>
                        <a:t>” – the policies do not define what is a regular performance of D&amp;Os duties.</a:t>
                      </a:r>
                    </a:p>
                    <a:p>
                      <a:r>
                        <a:rPr lang="en-US" b="0" strike="sngStrike" noProof="0" dirty="0"/>
                        <a:t>Willful misconduct</a:t>
                      </a:r>
                      <a:r>
                        <a:rPr lang="en-US" b="0" noProof="0" dirty="0"/>
                        <a:t>. Negligence is covered.</a:t>
                      </a:r>
                    </a:p>
                    <a:p>
                      <a:r>
                        <a:rPr lang="en-US" b="1" noProof="0" dirty="0"/>
                        <a:t>But what about gross negligence?</a:t>
                      </a:r>
                    </a:p>
                  </a:txBody>
                  <a:tcPr/>
                </a:tc>
                <a:extLst>
                  <a:ext uri="{0D108BD9-81ED-4DB2-BD59-A6C34878D82A}">
                    <a16:rowId xmlns:a16="http://schemas.microsoft.com/office/drawing/2014/main" val="10000"/>
                  </a:ext>
                </a:extLst>
              </a:tr>
              <a:tr h="370840">
                <a:tc>
                  <a:txBody>
                    <a:bodyPr/>
                    <a:lstStyle/>
                    <a:p>
                      <a:r>
                        <a:rPr lang="pt-BR" b="0" dirty="0" err="1"/>
                        <a:t>Codice</a:t>
                      </a:r>
                      <a:r>
                        <a:rPr lang="pt-BR" b="0" dirty="0"/>
                        <a:t> </a:t>
                      </a:r>
                      <a:r>
                        <a:rPr lang="pt-BR" b="0" dirty="0" err="1"/>
                        <a:t>Civile</a:t>
                      </a:r>
                      <a:r>
                        <a:rPr lang="pt-BR" b="0" baseline="0" dirty="0"/>
                        <a:t> italiano, art. 1.900. (admite-se cob. </a:t>
                      </a:r>
                      <a:r>
                        <a:rPr lang="pt-BR" b="0" baseline="0" dirty="0" err="1"/>
                        <a:t>p</a:t>
                      </a:r>
                      <a:r>
                        <a:rPr lang="pt-BR" b="0" baseline="0" dirty="0"/>
                        <a:t>/culpa grave) </a:t>
                      </a:r>
                      <a:endParaRPr lang="pt-BR"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noProof="0" dirty="0"/>
                        <a:t>Italian civil code</a:t>
                      </a:r>
                      <a:r>
                        <a:rPr lang="en-US" b="0" baseline="0" noProof="0" dirty="0"/>
                        <a:t>. Art. 1.900. (allows coverage of gross negligence)</a:t>
                      </a:r>
                      <a:endParaRPr lang="en-US" b="1" noProof="0" dirty="0"/>
                    </a:p>
                  </a:txBody>
                  <a:tcPr/>
                </a:tc>
                <a:extLst>
                  <a:ext uri="{0D108BD9-81ED-4DB2-BD59-A6C34878D82A}">
                    <a16:rowId xmlns:a16="http://schemas.microsoft.com/office/drawing/2014/main" val="10001"/>
                  </a:ext>
                </a:extLst>
              </a:tr>
              <a:tr h="370840">
                <a:tc>
                  <a:txBody>
                    <a:bodyPr/>
                    <a:lstStyle/>
                    <a:p>
                      <a:r>
                        <a:rPr lang="pt-BR" b="0" dirty="0" err="1"/>
                        <a:t>Code</a:t>
                      </a:r>
                      <a:r>
                        <a:rPr lang="pt-BR" b="0" dirty="0"/>
                        <a:t> </a:t>
                      </a:r>
                      <a:r>
                        <a:rPr lang="pt-BR" b="0" dirty="0" err="1"/>
                        <a:t>des</a:t>
                      </a:r>
                      <a:r>
                        <a:rPr lang="pt-BR" b="0" dirty="0"/>
                        <a:t> </a:t>
                      </a:r>
                      <a:r>
                        <a:rPr lang="pt-BR" b="0" dirty="0" err="1"/>
                        <a:t>Assurances</a:t>
                      </a:r>
                      <a:r>
                        <a:rPr lang="pt-BR" b="0" dirty="0"/>
                        <a:t> France </a:t>
                      </a:r>
                      <a:r>
                        <a:rPr lang="mr-IN" b="0" dirty="0"/>
                        <a:t>–</a:t>
                      </a:r>
                      <a:r>
                        <a:rPr lang="pt-BR" b="0" dirty="0"/>
                        <a:t> Art. L 113-I + </a:t>
                      </a:r>
                      <a:r>
                        <a:rPr lang="pt-BR" b="0" dirty="0" err="1"/>
                        <a:t>Ley</a:t>
                      </a:r>
                      <a:r>
                        <a:rPr lang="pt-BR" b="0" dirty="0"/>
                        <a:t> 50, 1980 (</a:t>
                      </a:r>
                      <a:r>
                        <a:rPr lang="pt-BR" b="0" dirty="0" err="1"/>
                        <a:t>España</a:t>
                      </a:r>
                      <a:r>
                        <a:rPr lang="pt-BR" b="0" dirty="0"/>
                        <a:t>) </a:t>
                      </a:r>
                      <a:r>
                        <a:rPr lang="mr-IN" b="0" dirty="0"/>
                        <a:t>–</a:t>
                      </a:r>
                      <a:r>
                        <a:rPr lang="pt-BR" b="0" dirty="0"/>
                        <a:t> exclusão apenas para dolo.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noProof="0" dirty="0"/>
                        <a:t>Code des Assurances France – Art. L 113-I + Ley 50, 1980 (Spain) – only willful misconduct is excluded. </a:t>
                      </a:r>
                    </a:p>
                  </a:txBody>
                  <a:tcPr/>
                </a:tc>
                <a:extLst>
                  <a:ext uri="{0D108BD9-81ED-4DB2-BD59-A6C34878D82A}">
                    <a16:rowId xmlns:a16="http://schemas.microsoft.com/office/drawing/2014/main" val="10002"/>
                  </a:ext>
                </a:extLst>
              </a:tr>
              <a:tr h="370840">
                <a:tc>
                  <a:txBody>
                    <a:bodyPr/>
                    <a:lstStyle/>
                    <a:p>
                      <a:r>
                        <a:rPr lang="pt-BR" b="0" dirty="0"/>
                        <a:t>Argentina. Art. 70. Dolo e culpa grave equiparados e excluídos. Motivo.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noProof="0" dirty="0"/>
                        <a:t>Argentina. Art. 70. Willful misconduct and gross negligence are leveled and excluded. Reasons. </a:t>
                      </a:r>
                    </a:p>
                  </a:txBody>
                  <a:tcPr/>
                </a:tc>
                <a:extLst>
                  <a:ext uri="{0D108BD9-81ED-4DB2-BD59-A6C34878D82A}">
                    <a16:rowId xmlns:a16="http://schemas.microsoft.com/office/drawing/2014/main" val="10003"/>
                  </a:ext>
                </a:extLst>
              </a:tr>
              <a:tr h="370840">
                <a:tc>
                  <a:txBody>
                    <a:bodyPr/>
                    <a:lstStyle/>
                    <a:p>
                      <a:r>
                        <a:rPr lang="pt-BR" b="1" dirty="0"/>
                        <a:t>Brasil. Art. 762 CCB. Nulidade</a:t>
                      </a:r>
                      <a:r>
                        <a:rPr lang="pt-BR" b="1" baseline="0" dirty="0"/>
                        <a:t> do contrato para conduta dolosa. </a:t>
                      </a:r>
                      <a:endParaRPr lang="pt-BR"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noProof="0" dirty="0"/>
                        <a:t>Brazil. Art. 762 CCB. Contract is void in case of willful misconduct</a:t>
                      </a:r>
                      <a:r>
                        <a:rPr lang="en-US" b="1" baseline="0" noProof="0" dirty="0"/>
                        <a:t>. </a:t>
                      </a:r>
                      <a:r>
                        <a:rPr lang="en-US" b="0" baseline="0" noProof="0" dirty="0"/>
                        <a:t>(Open space for gross negligence);</a:t>
                      </a:r>
                      <a:endParaRPr lang="en-US" b="1" noProof="0" dirty="0"/>
                    </a:p>
                  </a:txBody>
                  <a:tcPr/>
                </a:tc>
                <a:extLst>
                  <a:ext uri="{0D108BD9-81ED-4DB2-BD59-A6C34878D82A}">
                    <a16:rowId xmlns:a16="http://schemas.microsoft.com/office/drawing/2014/main" val="10004"/>
                  </a:ext>
                </a:extLst>
              </a:tr>
              <a:tr h="370840">
                <a:tc>
                  <a:txBody>
                    <a:bodyPr/>
                    <a:lstStyle/>
                    <a:p>
                      <a:r>
                        <a:rPr lang="pt-BR" b="0" dirty="0"/>
                        <a:t>Relevância para fins de adiantamento dos custos de defesa,</a:t>
                      </a:r>
                      <a:r>
                        <a:rPr lang="pt-BR" b="0" baseline="0" dirty="0"/>
                        <a:t> passível de restituição ao final. Enriquecimento sem causa (</a:t>
                      </a:r>
                      <a:r>
                        <a:rPr lang="pt-BR" b="0" baseline="0" dirty="0" err="1"/>
                        <a:t>arts</a:t>
                      </a:r>
                      <a:r>
                        <a:rPr lang="pt-BR" b="0" baseline="0" dirty="0"/>
                        <a:t>. 884 e s. CCB)  </a:t>
                      </a:r>
                      <a:endParaRPr lang="pt-BR"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noProof="0" dirty="0"/>
                        <a:t>Relevance for the anticipation of defence costs, which shall be later refunded. Unjust enrichment</a:t>
                      </a:r>
                      <a:r>
                        <a:rPr lang="en-US" b="0" baseline="0" noProof="0" dirty="0"/>
                        <a:t> (arts. 884 and f. CCB)</a:t>
                      </a:r>
                      <a:endParaRPr lang="en-US" b="0" noProof="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48449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212437"/>
            <a:ext cx="10515600" cy="471454"/>
          </a:xfrm>
        </p:spPr>
        <p:txBody>
          <a:bodyPr>
            <a:normAutofit/>
          </a:bodyPr>
          <a:lstStyle/>
          <a:p>
            <a:pPr algn="ctr"/>
            <a:r>
              <a:rPr lang="pt-BR" sz="2400" i="1" dirty="0"/>
              <a:t>Culpa lata dolo </a:t>
            </a:r>
            <a:r>
              <a:rPr lang="pt-BR" sz="2400" i="1" dirty="0" err="1"/>
              <a:t>aequiparatur</a:t>
            </a:r>
            <a:r>
              <a:rPr lang="pt-BR" sz="2400" i="1" dirty="0"/>
              <a:t>? </a:t>
            </a:r>
          </a:p>
        </p:txBody>
      </p:sp>
      <p:graphicFrame>
        <p:nvGraphicFramePr>
          <p:cNvPr id="4" name="Espaço Reservado para Conteúdo 3"/>
          <p:cNvGraphicFramePr>
            <a:graphicFrameLocks noGrp="1"/>
          </p:cNvGraphicFramePr>
          <p:nvPr>
            <p:ph idx="1"/>
            <p:extLst>
              <p:ext uri="{D42A27DB-BD31-4B8C-83A1-F6EECF244321}">
                <p14:modId xmlns:p14="http://schemas.microsoft.com/office/powerpoint/2010/main" val="3343500882"/>
              </p:ext>
            </p:extLst>
          </p:nvPr>
        </p:nvGraphicFramePr>
        <p:xfrm>
          <a:off x="838200" y="836580"/>
          <a:ext cx="10515600" cy="249428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20000"/>
                    </a:ext>
                  </a:extLst>
                </a:gridCol>
                <a:gridCol w="5257800">
                  <a:extLst>
                    <a:ext uri="{9D8B030D-6E8A-4147-A177-3AD203B41FA5}">
                      <a16:colId xmlns:a16="http://schemas.microsoft.com/office/drawing/2014/main" val="20001"/>
                    </a:ext>
                  </a:extLst>
                </a:gridCol>
              </a:tblGrid>
              <a:tr h="370840">
                <a:tc>
                  <a:txBody>
                    <a:bodyPr/>
                    <a:lstStyle/>
                    <a:p>
                      <a:r>
                        <a:rPr lang="pt-BR" b="0" dirty="0"/>
                        <a:t>Fonte para culpa </a:t>
                      </a:r>
                      <a:r>
                        <a:rPr lang="mr-IN" b="0" dirty="0"/>
                        <a:t>–</a:t>
                      </a:r>
                      <a:r>
                        <a:rPr lang="pt-BR" b="0" dirty="0"/>
                        <a:t> dever de diligência. Art. 153 Lei das S/A.</a:t>
                      </a:r>
                      <a:r>
                        <a:rPr lang="pt-BR" b="0" baseline="0" dirty="0"/>
                        <a:t> </a:t>
                      </a:r>
                      <a:endParaRPr lang="pt-BR" b="0" dirty="0"/>
                    </a:p>
                  </a:txBody>
                  <a:tcPr/>
                </a:tc>
                <a:tc>
                  <a:txBody>
                    <a:bodyPr/>
                    <a:lstStyle/>
                    <a:p>
                      <a:r>
                        <a:rPr lang="en-US" b="0" noProof="0" dirty="0"/>
                        <a:t>Sources for negligence – duty of care. Art. 153 of the Brazilian corporate law.</a:t>
                      </a:r>
                      <a:endParaRPr lang="en-US" b="1" noProof="0" dirty="0"/>
                    </a:p>
                  </a:txBody>
                  <a:tcPr/>
                </a:tc>
                <a:extLst>
                  <a:ext uri="{0D108BD9-81ED-4DB2-BD59-A6C34878D82A}">
                    <a16:rowId xmlns:a16="http://schemas.microsoft.com/office/drawing/2014/main" val="10000"/>
                  </a:ext>
                </a:extLst>
              </a:tr>
              <a:tr h="370840">
                <a:tc>
                  <a:txBody>
                    <a:bodyPr/>
                    <a:lstStyle/>
                    <a:p>
                      <a:r>
                        <a:rPr lang="pt-BR" b="0" dirty="0"/>
                        <a:t>1. Qualifica</a:t>
                      </a:r>
                      <a:r>
                        <a:rPr lang="en-US" b="0" dirty="0"/>
                        <a:t>r-se.</a:t>
                      </a:r>
                      <a:r>
                        <a:rPr lang="en-US" b="0" baseline="0" dirty="0"/>
                        <a:t> Francis v. United Jersey Bank. </a:t>
                      </a:r>
                      <a:endParaRPr lang="pt-BR" b="0" dirty="0"/>
                    </a:p>
                  </a:txBody>
                  <a:tcPr/>
                </a:tc>
                <a:tc>
                  <a:txBody>
                    <a:bodyPr/>
                    <a:lstStyle/>
                    <a:p>
                      <a:pPr marL="342900" indent="-342900">
                        <a:buAutoNum type="arabicPeriod"/>
                      </a:pPr>
                      <a:r>
                        <a:rPr lang="en-US" b="0" noProof="0" dirty="0"/>
                        <a:t>Be qualified. </a:t>
                      </a:r>
                      <a:r>
                        <a:rPr lang="en-US" b="0" baseline="0" noProof="0" dirty="0"/>
                        <a:t>Francis v. United Jersey Bank. </a:t>
                      </a:r>
                      <a:endParaRPr lang="en-US" b="0" noProof="0" dirty="0"/>
                    </a:p>
                  </a:txBody>
                  <a:tcPr/>
                </a:tc>
                <a:extLst>
                  <a:ext uri="{0D108BD9-81ED-4DB2-BD59-A6C34878D82A}">
                    <a16:rowId xmlns:a16="http://schemas.microsoft.com/office/drawing/2014/main" val="10001"/>
                  </a:ext>
                </a:extLst>
              </a:tr>
              <a:tr h="370840">
                <a:tc>
                  <a:txBody>
                    <a:bodyPr/>
                    <a:lstStyle/>
                    <a:p>
                      <a:r>
                        <a:rPr lang="pt-BR" b="0" dirty="0"/>
                        <a:t>2. Informar-se. (Pasadena) </a:t>
                      </a:r>
                    </a:p>
                  </a:txBody>
                  <a:tcPr/>
                </a:tc>
                <a:tc>
                  <a:txBody>
                    <a:bodyPr/>
                    <a:lstStyle/>
                    <a:p>
                      <a:r>
                        <a:rPr lang="en-US" b="0" noProof="0" dirty="0"/>
                        <a:t>2. Be informed. (Pasadena) </a:t>
                      </a:r>
                    </a:p>
                  </a:txBody>
                  <a:tcPr/>
                </a:tc>
                <a:extLst>
                  <a:ext uri="{0D108BD9-81ED-4DB2-BD59-A6C34878D82A}">
                    <a16:rowId xmlns:a16="http://schemas.microsoft.com/office/drawing/2014/main" val="10002"/>
                  </a:ext>
                </a:extLst>
              </a:tr>
              <a:tr h="370840">
                <a:tc>
                  <a:txBody>
                    <a:bodyPr/>
                    <a:lstStyle/>
                    <a:p>
                      <a:r>
                        <a:rPr lang="pt-BR" b="0" dirty="0"/>
                        <a:t>3. Investigar/vigiar</a:t>
                      </a:r>
                      <a:r>
                        <a:rPr lang="pt-BR" b="0" baseline="0" dirty="0"/>
                        <a:t> (Sadia)</a:t>
                      </a:r>
                      <a:endParaRPr lang="pt-BR" b="0" dirty="0"/>
                    </a:p>
                  </a:txBody>
                  <a:tcPr/>
                </a:tc>
                <a:tc>
                  <a:txBody>
                    <a:bodyPr/>
                    <a:lstStyle/>
                    <a:p>
                      <a:r>
                        <a:rPr lang="en-US" b="0" noProof="0" dirty="0"/>
                        <a:t>3. Investigate/Supervise. </a:t>
                      </a:r>
                      <a:r>
                        <a:rPr lang="en-US" b="0" baseline="0" noProof="0" dirty="0"/>
                        <a:t>(Sadia)</a:t>
                      </a:r>
                      <a:endParaRPr lang="en-US" b="0" noProof="0" dirty="0"/>
                    </a:p>
                  </a:txBody>
                  <a:tcPr/>
                </a:tc>
                <a:extLst>
                  <a:ext uri="{0D108BD9-81ED-4DB2-BD59-A6C34878D82A}">
                    <a16:rowId xmlns:a16="http://schemas.microsoft.com/office/drawing/2014/main" val="10003"/>
                  </a:ext>
                </a:extLst>
              </a:tr>
              <a:tr h="370840">
                <a:tc>
                  <a:txBody>
                    <a:bodyPr/>
                    <a:lstStyle/>
                    <a:p>
                      <a:r>
                        <a:rPr lang="pt-BR" b="0" dirty="0"/>
                        <a:t>4. Informar ao</a:t>
                      </a:r>
                      <a:r>
                        <a:rPr lang="pt-BR" b="0" baseline="0" dirty="0"/>
                        <a:t> mercado (Enron) </a:t>
                      </a:r>
                      <a:endParaRPr lang="pt-BR" b="0" dirty="0"/>
                    </a:p>
                  </a:txBody>
                  <a:tcPr/>
                </a:tc>
                <a:tc>
                  <a:txBody>
                    <a:bodyPr/>
                    <a:lstStyle/>
                    <a:p>
                      <a:r>
                        <a:rPr lang="en-US" b="0" noProof="0" dirty="0"/>
                        <a:t>4. Inform the market (Enron)</a:t>
                      </a:r>
                    </a:p>
                  </a:txBody>
                  <a:tcPr/>
                </a:tc>
                <a:extLst>
                  <a:ext uri="{0D108BD9-81ED-4DB2-BD59-A6C34878D82A}">
                    <a16:rowId xmlns:a16="http://schemas.microsoft.com/office/drawing/2014/main" val="10004"/>
                  </a:ext>
                </a:extLst>
              </a:tr>
              <a:tr h="370840">
                <a:tc>
                  <a:txBody>
                    <a:bodyPr/>
                    <a:lstStyle/>
                    <a:p>
                      <a:r>
                        <a:rPr lang="pt-BR" b="1" dirty="0"/>
                        <a:t>Modulável. </a:t>
                      </a:r>
                    </a:p>
                  </a:txBody>
                  <a:tcPr/>
                </a:tc>
                <a:tc>
                  <a:txBody>
                    <a:bodyPr/>
                    <a:lstStyle/>
                    <a:p>
                      <a:r>
                        <a:rPr lang="en-US" b="1" noProof="0" dirty="0"/>
                        <a:t>Modulable/Scalable.</a:t>
                      </a:r>
                    </a:p>
                  </a:txBody>
                  <a:tcPr/>
                </a:tc>
                <a:extLst>
                  <a:ext uri="{0D108BD9-81ED-4DB2-BD59-A6C34878D82A}">
                    <a16:rowId xmlns:a16="http://schemas.microsoft.com/office/drawing/2014/main" val="10005"/>
                  </a:ext>
                </a:extLst>
              </a:tr>
            </a:tbl>
          </a:graphicData>
        </a:graphic>
      </p:graphicFrame>
      <p:graphicFrame>
        <p:nvGraphicFramePr>
          <p:cNvPr id="5" name="Espaço Reservado para Conteúdo 3"/>
          <p:cNvGraphicFramePr>
            <a:graphicFrameLocks/>
          </p:cNvGraphicFramePr>
          <p:nvPr>
            <p:extLst>
              <p:ext uri="{D42A27DB-BD31-4B8C-83A1-F6EECF244321}">
                <p14:modId xmlns:p14="http://schemas.microsoft.com/office/powerpoint/2010/main" val="2241810742"/>
              </p:ext>
            </p:extLst>
          </p:nvPr>
        </p:nvGraphicFramePr>
        <p:xfrm>
          <a:off x="838200" y="3719276"/>
          <a:ext cx="10515600" cy="276352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20000"/>
                    </a:ext>
                  </a:extLst>
                </a:gridCol>
                <a:gridCol w="5257800">
                  <a:extLst>
                    <a:ext uri="{9D8B030D-6E8A-4147-A177-3AD203B41FA5}">
                      <a16:colId xmlns:a16="http://schemas.microsoft.com/office/drawing/2014/main" val="20001"/>
                    </a:ext>
                  </a:extLst>
                </a:gridCol>
              </a:tblGrid>
              <a:tr h="370840">
                <a:tc>
                  <a:txBody>
                    <a:bodyPr/>
                    <a:lstStyle/>
                    <a:p>
                      <a:r>
                        <a:rPr lang="pt-BR" b="0" dirty="0"/>
                        <a:t>Fonte para o dolo</a:t>
                      </a:r>
                      <a:r>
                        <a:rPr lang="pt-BR" b="0" baseline="0" dirty="0"/>
                        <a:t> </a:t>
                      </a:r>
                      <a:r>
                        <a:rPr lang="mr-IN" b="0" dirty="0"/>
                        <a:t>–</a:t>
                      </a:r>
                      <a:r>
                        <a:rPr lang="pt-BR" b="0" dirty="0"/>
                        <a:t> dever de lealdade. Art. 155 Lei das S/A.</a:t>
                      </a:r>
                      <a:r>
                        <a:rPr lang="pt-BR" b="0" baseline="0" dirty="0"/>
                        <a:t> </a:t>
                      </a:r>
                      <a:endParaRPr lang="pt-BR" b="0" dirty="0"/>
                    </a:p>
                  </a:txBody>
                  <a:tcPr/>
                </a:tc>
                <a:tc>
                  <a:txBody>
                    <a:bodyPr/>
                    <a:lstStyle/>
                    <a:p>
                      <a:r>
                        <a:rPr lang="en-US" b="0" noProof="0" dirty="0" err="1"/>
                        <a:t>Souces</a:t>
                      </a:r>
                      <a:r>
                        <a:rPr lang="en-US" b="0" noProof="0" dirty="0"/>
                        <a:t> for willful misconduct – the duty of loyalty. Art. 155 of the Brazilian corporate law.</a:t>
                      </a:r>
                      <a:endParaRPr lang="en-US" b="1" noProof="0" dirty="0"/>
                    </a:p>
                  </a:txBody>
                  <a:tcPr/>
                </a:tc>
                <a:extLst>
                  <a:ext uri="{0D108BD9-81ED-4DB2-BD59-A6C34878D82A}">
                    <a16:rowId xmlns:a16="http://schemas.microsoft.com/office/drawing/2014/main" val="10000"/>
                  </a:ext>
                </a:extLst>
              </a:tr>
              <a:tr h="370840">
                <a:tc>
                  <a:txBody>
                    <a:bodyPr/>
                    <a:lstStyle/>
                    <a:p>
                      <a:r>
                        <a:rPr lang="pt-BR" b="0" dirty="0"/>
                        <a:t>1. Seguro de danos </a:t>
                      </a:r>
                      <a:r>
                        <a:rPr lang="mr-IN" b="0" dirty="0"/>
                        <a:t>–</a:t>
                      </a:r>
                      <a:r>
                        <a:rPr lang="pt-BR" b="0" dirty="0"/>
                        <a:t> e.g. incêndio. (nexo</a:t>
                      </a:r>
                      <a:r>
                        <a:rPr lang="pt-BR" b="0" baseline="0" dirty="0"/>
                        <a:t> causal) </a:t>
                      </a:r>
                      <a:endParaRPr lang="pt-BR" b="0" dirty="0"/>
                    </a:p>
                  </a:txBody>
                  <a:tcPr/>
                </a:tc>
                <a:tc>
                  <a:txBody>
                    <a:bodyPr/>
                    <a:lstStyle/>
                    <a:p>
                      <a:r>
                        <a:rPr lang="en-US" b="0" noProof="0"/>
                        <a:t>1. Property damage insurance – e.g. fire (causal link)</a:t>
                      </a:r>
                    </a:p>
                  </a:txBody>
                  <a:tcPr/>
                </a:tc>
                <a:extLst>
                  <a:ext uri="{0D108BD9-81ED-4DB2-BD59-A6C34878D82A}">
                    <a16:rowId xmlns:a16="http://schemas.microsoft.com/office/drawing/2014/main" val="10001"/>
                  </a:ext>
                </a:extLst>
              </a:tr>
              <a:tr h="370840">
                <a:tc>
                  <a:txBody>
                    <a:bodyPr/>
                    <a:lstStyle/>
                    <a:p>
                      <a:r>
                        <a:rPr lang="pt-BR" b="0" dirty="0"/>
                        <a:t>2. Seguro de RC. Nexo causal? </a:t>
                      </a:r>
                    </a:p>
                  </a:txBody>
                  <a:tcPr/>
                </a:tc>
                <a:tc>
                  <a:txBody>
                    <a:bodyPr/>
                    <a:lstStyle/>
                    <a:p>
                      <a:r>
                        <a:rPr lang="en-US" b="0" noProof="0" dirty="0"/>
                        <a:t>2. Civil Liability insurance – causal link?</a:t>
                      </a:r>
                    </a:p>
                  </a:txBody>
                  <a:tcPr/>
                </a:tc>
                <a:extLst>
                  <a:ext uri="{0D108BD9-81ED-4DB2-BD59-A6C34878D82A}">
                    <a16:rowId xmlns:a16="http://schemas.microsoft.com/office/drawing/2014/main" val="10002"/>
                  </a:ext>
                </a:extLst>
              </a:tr>
              <a:tr h="370840">
                <a:tc>
                  <a:txBody>
                    <a:bodyPr/>
                    <a:lstStyle/>
                    <a:p>
                      <a:r>
                        <a:rPr lang="pt-BR" b="0" dirty="0"/>
                        <a:t>3. Seguro D&amp;O </a:t>
                      </a:r>
                      <a:r>
                        <a:rPr lang="mr-IN" b="0" dirty="0"/>
                        <a:t>–</a:t>
                      </a:r>
                      <a:r>
                        <a:rPr lang="pt-BR" b="0" dirty="0"/>
                        <a:t> </a:t>
                      </a:r>
                      <a:r>
                        <a:rPr lang="pt-BR" b="0" strike="sngStrike" dirty="0"/>
                        <a:t>nexo</a:t>
                      </a:r>
                      <a:r>
                        <a:rPr lang="pt-BR" b="0" strike="sngStrike" baseline="0" dirty="0"/>
                        <a:t> causal</a:t>
                      </a:r>
                      <a:r>
                        <a:rPr lang="pt-BR" b="0" baseline="0" dirty="0"/>
                        <a:t>. </a:t>
                      </a:r>
                      <a:r>
                        <a:rPr lang="pt-BR" b="0" baseline="0" dirty="0" err="1"/>
                        <a:t>Donati</a:t>
                      </a:r>
                      <a:r>
                        <a:rPr lang="pt-BR" b="0" baseline="0" dirty="0"/>
                        <a:t>, </a:t>
                      </a:r>
                      <a:r>
                        <a:rPr lang="pt-BR" b="0" baseline="0" dirty="0" err="1"/>
                        <a:t>Barbato</a:t>
                      </a:r>
                      <a:r>
                        <a:rPr lang="pt-BR" b="0" baseline="0" dirty="0"/>
                        <a:t>. </a:t>
                      </a:r>
                      <a:endParaRPr lang="pt-BR" b="0" dirty="0"/>
                    </a:p>
                  </a:txBody>
                  <a:tcPr/>
                </a:tc>
                <a:tc>
                  <a:txBody>
                    <a:bodyPr/>
                    <a:lstStyle/>
                    <a:p>
                      <a:r>
                        <a:rPr lang="en-US" b="0" noProof="0" dirty="0"/>
                        <a:t>3. D&amp;O insurance – </a:t>
                      </a:r>
                      <a:r>
                        <a:rPr lang="en-US" b="0" strike="sngStrike" baseline="0" noProof="0" dirty="0"/>
                        <a:t>causal link</a:t>
                      </a:r>
                      <a:r>
                        <a:rPr lang="en-US" b="0" noProof="0" dirty="0"/>
                        <a:t>. </a:t>
                      </a:r>
                      <a:r>
                        <a:rPr lang="en-US" b="0" noProof="0" dirty="0" err="1"/>
                        <a:t>Donati</a:t>
                      </a:r>
                      <a:r>
                        <a:rPr lang="en-US" b="0" noProof="0" dirty="0"/>
                        <a:t>, </a:t>
                      </a:r>
                      <a:r>
                        <a:rPr lang="en-US" b="0" noProof="0" dirty="0" err="1"/>
                        <a:t>Barbato</a:t>
                      </a:r>
                      <a:r>
                        <a:rPr lang="en-US" b="0" noProof="0" dirty="0"/>
                        <a:t>.</a:t>
                      </a:r>
                    </a:p>
                  </a:txBody>
                  <a:tcPr/>
                </a:tc>
                <a:extLst>
                  <a:ext uri="{0D108BD9-81ED-4DB2-BD59-A6C34878D82A}">
                    <a16:rowId xmlns:a16="http://schemas.microsoft.com/office/drawing/2014/main" val="10003"/>
                  </a:ext>
                </a:extLst>
              </a:tr>
              <a:tr h="370840">
                <a:tc>
                  <a:txBody>
                    <a:bodyPr/>
                    <a:lstStyle/>
                    <a:p>
                      <a:r>
                        <a:rPr lang="pt-BR" sz="1800" kern="1200" dirty="0">
                          <a:solidFill>
                            <a:schemeClr val="dk1"/>
                          </a:solidFill>
                          <a:effectLst/>
                          <a:latin typeface="+mn-lt"/>
                          <a:ea typeface="+mn-ea"/>
                          <a:cs typeface="+mn-cs"/>
                        </a:rPr>
                        <a:t>“</a:t>
                      </a:r>
                      <a:r>
                        <a:rPr lang="pt-BR" sz="1800" i="1" kern="1200" dirty="0">
                          <a:solidFill>
                            <a:schemeClr val="dk1"/>
                          </a:solidFill>
                          <a:effectLst/>
                          <a:latin typeface="+mn-lt"/>
                          <a:ea typeface="+mn-ea"/>
                          <a:cs typeface="+mn-cs"/>
                        </a:rPr>
                        <a:t>Servir à companhia e não servir-se dela.</a:t>
                      </a:r>
                      <a:r>
                        <a:rPr lang="pt-BR" sz="1800" kern="1200" dirty="0">
                          <a:solidFill>
                            <a:schemeClr val="dk1"/>
                          </a:solidFill>
                          <a:effectLst/>
                          <a:latin typeface="+mn-lt"/>
                          <a:ea typeface="+mn-ea"/>
                          <a:cs typeface="+mn-cs"/>
                        </a:rPr>
                        <a:t> (Paulo Fernando Campos Salles de Toledo).”</a:t>
                      </a:r>
                      <a:r>
                        <a:rPr lang="pt-BR" dirty="0">
                          <a:effectLst/>
                        </a:rPr>
                        <a:t> </a:t>
                      </a:r>
                      <a:endParaRPr lang="pt-BR" b="0" dirty="0"/>
                    </a:p>
                  </a:txBody>
                  <a:tcPr/>
                </a:tc>
                <a:tc>
                  <a:txBody>
                    <a:bodyPr/>
                    <a:lstStyle/>
                    <a:p>
                      <a:r>
                        <a:rPr lang="en-US" b="0" noProof="0" dirty="0"/>
                        <a:t>“Serve the company and not get served of it”. (Paulo Fernando Campos </a:t>
                      </a:r>
                      <a:r>
                        <a:rPr lang="en-US" b="0" noProof="0" dirty="0" err="1"/>
                        <a:t>Salles</a:t>
                      </a:r>
                      <a:r>
                        <a:rPr lang="en-US" b="0" noProof="0" dirty="0"/>
                        <a:t> de Toledo.</a:t>
                      </a:r>
                    </a:p>
                  </a:txBody>
                  <a:tcPr/>
                </a:tc>
                <a:extLst>
                  <a:ext uri="{0D108BD9-81ED-4DB2-BD59-A6C34878D82A}">
                    <a16:rowId xmlns:a16="http://schemas.microsoft.com/office/drawing/2014/main" val="10004"/>
                  </a:ext>
                </a:extLst>
              </a:tr>
              <a:tr h="370840">
                <a:tc>
                  <a:txBody>
                    <a:bodyPr/>
                    <a:lstStyle/>
                    <a:p>
                      <a:r>
                        <a:rPr lang="pt-BR" b="1" dirty="0"/>
                        <a:t>Modulável?  OSX e o </a:t>
                      </a:r>
                      <a:r>
                        <a:rPr lang="pt-BR" b="1" dirty="0" err="1"/>
                        <a:t>insider</a:t>
                      </a:r>
                      <a:r>
                        <a:rPr lang="pt-BR" b="1" baseline="0" dirty="0"/>
                        <a:t> trading. </a:t>
                      </a:r>
                      <a:endParaRPr lang="pt-BR" b="1" dirty="0"/>
                    </a:p>
                  </a:txBody>
                  <a:tcPr/>
                </a:tc>
                <a:tc>
                  <a:txBody>
                    <a:bodyPr/>
                    <a:lstStyle/>
                    <a:p>
                      <a:r>
                        <a:rPr lang="en-US" b="1" noProof="0" dirty="0"/>
                        <a:t>Modulable/Scalable? OSX and the insider trading.</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896454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linds(horizontal)">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5" presetClass="entr" presetSubtype="10" fill="hold"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checkerboard(across)">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247142"/>
            <a:ext cx="10515600" cy="1449136"/>
          </a:xfrm>
        </p:spPr>
        <p:txBody>
          <a:bodyPr>
            <a:normAutofit/>
          </a:bodyPr>
          <a:lstStyle/>
          <a:p>
            <a:r>
              <a:rPr lang="pt-BR" sz="1800" dirty="0"/>
              <a:t>Exclusão para conduta dolosa e necessidade de trânsito em julgado. A presunção de inocência (CR, art. 5º, inc. LVII).</a:t>
            </a:r>
            <a:br>
              <a:rPr lang="pt-BR" sz="1800" dirty="0"/>
            </a:br>
            <a:r>
              <a:rPr lang="en-US" sz="1800" dirty="0"/>
              <a:t>Exclusion of willful misconduct and need of final adjudication. Presumption of innocence (Federal Constitution, art. 5th, LVII)</a:t>
            </a:r>
          </a:p>
        </p:txBody>
      </p:sp>
      <p:sp>
        <p:nvSpPr>
          <p:cNvPr id="3" name="Espaço Reservado para Conteúdo 2"/>
          <p:cNvSpPr>
            <a:spLocks noGrp="1"/>
          </p:cNvSpPr>
          <p:nvPr>
            <p:ph idx="1"/>
          </p:nvPr>
        </p:nvSpPr>
        <p:spPr/>
        <p:txBody>
          <a:bodyPr/>
          <a:lstStyle/>
          <a:p>
            <a:endParaRPr lang="pt-BR"/>
          </a:p>
        </p:txBody>
      </p:sp>
      <p:graphicFrame>
        <p:nvGraphicFramePr>
          <p:cNvPr id="5" name="Espaço Reservado para Conteúdo 3"/>
          <p:cNvGraphicFramePr>
            <a:graphicFrameLocks/>
          </p:cNvGraphicFramePr>
          <p:nvPr>
            <p:extLst>
              <p:ext uri="{D42A27DB-BD31-4B8C-83A1-F6EECF244321}">
                <p14:modId xmlns:p14="http://schemas.microsoft.com/office/powerpoint/2010/main" val="3880293546"/>
              </p:ext>
            </p:extLst>
          </p:nvPr>
        </p:nvGraphicFramePr>
        <p:xfrm>
          <a:off x="838200" y="2023279"/>
          <a:ext cx="10515600" cy="448056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20000"/>
                    </a:ext>
                  </a:extLst>
                </a:gridCol>
                <a:gridCol w="5257800">
                  <a:extLst>
                    <a:ext uri="{9D8B030D-6E8A-4147-A177-3AD203B41FA5}">
                      <a16:colId xmlns:a16="http://schemas.microsoft.com/office/drawing/2014/main" val="20001"/>
                    </a:ext>
                  </a:extLst>
                </a:gridCol>
              </a:tblGrid>
              <a:tr h="370840">
                <a:tc>
                  <a:txBody>
                    <a:bodyPr/>
                    <a:lstStyle/>
                    <a:p>
                      <a:r>
                        <a:rPr lang="pt-BR" sz="1800" b="0" kern="1200" dirty="0">
                          <a:solidFill>
                            <a:schemeClr val="lt1"/>
                          </a:solidFill>
                          <a:effectLst/>
                          <a:latin typeface="+mn-lt"/>
                          <a:ea typeface="+mn-ea"/>
                          <a:cs typeface="+mn-cs"/>
                        </a:rPr>
                        <a:t>Por força do disposto nos </a:t>
                      </a:r>
                      <a:r>
                        <a:rPr lang="pt-BR" sz="1800" b="0" kern="1200" dirty="0" err="1">
                          <a:solidFill>
                            <a:schemeClr val="lt1"/>
                          </a:solidFill>
                          <a:effectLst/>
                          <a:latin typeface="+mn-lt"/>
                          <a:ea typeface="+mn-ea"/>
                          <a:cs typeface="+mn-cs"/>
                        </a:rPr>
                        <a:t>arts</a:t>
                      </a:r>
                      <a:r>
                        <a:rPr lang="pt-BR" sz="1800" b="0" kern="1200" dirty="0">
                          <a:solidFill>
                            <a:schemeClr val="lt1"/>
                          </a:solidFill>
                          <a:effectLst/>
                          <a:latin typeface="+mn-lt"/>
                          <a:ea typeface="+mn-ea"/>
                          <a:cs typeface="+mn-cs"/>
                        </a:rPr>
                        <a:t>. 3º e 5º da Circular SUSEP 553/2017, a garantia básica – a exclusão por dolo requer trânsito ou confissão do segurado.</a:t>
                      </a:r>
                      <a:r>
                        <a:rPr lang="pt-BR" b="0" dirty="0">
                          <a:effectLst/>
                        </a:rPr>
                        <a:t> Problema...  </a:t>
                      </a:r>
                      <a:endParaRPr lang="pt-BR" b="0" dirty="0"/>
                    </a:p>
                  </a:txBody>
                  <a:tcPr/>
                </a:tc>
                <a:tc>
                  <a:txBody>
                    <a:bodyPr/>
                    <a:lstStyle/>
                    <a:p>
                      <a:r>
                        <a:rPr lang="en-US" b="0" noProof="0" dirty="0"/>
                        <a:t>In view of arts. 3rd and 5th of SUSEP’s Circular 553/2017, the basic coverage – exclusion based on willful misconduct requires final adjudication or confession of the insured. Problem...</a:t>
                      </a:r>
                    </a:p>
                  </a:txBody>
                  <a:tcPr/>
                </a:tc>
                <a:extLst>
                  <a:ext uri="{0D108BD9-81ED-4DB2-BD59-A6C34878D82A}">
                    <a16:rowId xmlns:a16="http://schemas.microsoft.com/office/drawing/2014/main" val="10000"/>
                  </a:ext>
                </a:extLst>
              </a:tr>
              <a:tr h="370840">
                <a:tc>
                  <a:txBody>
                    <a:bodyPr/>
                    <a:lstStyle/>
                    <a:p>
                      <a:r>
                        <a:rPr lang="pt-BR" b="0" dirty="0"/>
                        <a:t>Surgimento no Brasil das exclusões ”in </a:t>
                      </a:r>
                      <a:r>
                        <a:rPr lang="pt-BR" b="0" dirty="0" err="1"/>
                        <a:t>fact</a:t>
                      </a:r>
                      <a:r>
                        <a:rPr lang="pt-BR" b="0" dirty="0"/>
                        <a:t>” </a:t>
                      </a:r>
                      <a:r>
                        <a:rPr lang="mr-IN" b="0" dirty="0"/>
                        <a:t>–</a:t>
                      </a:r>
                      <a:r>
                        <a:rPr lang="pt-BR" b="0" dirty="0"/>
                        <a:t> baseadas em alegações. </a:t>
                      </a:r>
                      <a:r>
                        <a:rPr lang="pt-BR" b="0" i="1" dirty="0"/>
                        <a:t>E.g. </a:t>
                      </a:r>
                      <a:r>
                        <a:rPr lang="pt-BR" b="0" i="0" dirty="0"/>
                        <a:t>cláusula de atos lesivos à administração pública. Parecer TCU.</a:t>
                      </a:r>
                      <a:r>
                        <a:rPr lang="pt-BR" b="0" dirty="0"/>
                        <a:t> </a:t>
                      </a:r>
                    </a:p>
                  </a:txBody>
                  <a:tcPr/>
                </a:tc>
                <a:tc>
                  <a:txBody>
                    <a:bodyPr/>
                    <a:lstStyle/>
                    <a:p>
                      <a:r>
                        <a:rPr lang="en-US" b="0" noProof="0" dirty="0"/>
                        <a:t>Arising of ‘in fact’ exclusions in Brazil – based on allegations. </a:t>
                      </a:r>
                      <a:r>
                        <a:rPr lang="en-US" b="0" i="1" noProof="0" dirty="0"/>
                        <a:t>E.g.</a:t>
                      </a:r>
                      <a:r>
                        <a:rPr lang="en-US" b="0" noProof="0" dirty="0"/>
                        <a:t> clause of damaging to public administration – Legal opinion from </a:t>
                      </a:r>
                      <a:r>
                        <a:rPr lang="en-US" sz="1800" b="0" i="0" kern="1200" noProof="0" dirty="0">
                          <a:solidFill>
                            <a:schemeClr val="dk1"/>
                          </a:solidFill>
                          <a:effectLst/>
                          <a:latin typeface="+mn-lt"/>
                          <a:ea typeface="+mn-ea"/>
                          <a:cs typeface="+mn-cs"/>
                        </a:rPr>
                        <a:t>Federal Court of Accounts (TCU)</a:t>
                      </a:r>
                      <a:endParaRPr lang="en-US" b="0" noProof="0" dirty="0"/>
                    </a:p>
                  </a:txBody>
                  <a:tcPr/>
                </a:tc>
                <a:extLst>
                  <a:ext uri="{0D108BD9-81ED-4DB2-BD59-A6C34878D82A}">
                    <a16:rowId xmlns:a16="http://schemas.microsoft.com/office/drawing/2014/main" val="10001"/>
                  </a:ext>
                </a:extLst>
              </a:tr>
              <a:tr h="370840">
                <a:tc>
                  <a:txBody>
                    <a:bodyPr/>
                    <a:lstStyle/>
                    <a:p>
                      <a:r>
                        <a:rPr lang="pt-BR" b="0" dirty="0"/>
                        <a:t>Tratamento nos EUA </a:t>
                      </a:r>
                      <a:r>
                        <a:rPr lang="mr-IN" b="0" dirty="0"/>
                        <a:t>–</a:t>
                      </a:r>
                      <a:r>
                        <a:rPr lang="pt-BR" b="0" dirty="0"/>
                        <a:t> Willy Rice e Julie </a:t>
                      </a:r>
                      <a:r>
                        <a:rPr lang="pt-BR" b="0" dirty="0" err="1"/>
                        <a:t>Bisceglia</a:t>
                      </a:r>
                      <a:r>
                        <a:rPr lang="pt-BR" b="0" dirty="0"/>
                        <a:t>. </a:t>
                      </a:r>
                    </a:p>
                    <a:p>
                      <a:pPr marL="342900" indent="-342900">
                        <a:buAutoNum type="arabicPeriod"/>
                      </a:pPr>
                      <a:r>
                        <a:rPr lang="pt-BR" b="0" dirty="0"/>
                        <a:t>Mera alegação; </a:t>
                      </a:r>
                    </a:p>
                    <a:p>
                      <a:pPr marL="342900" indent="-342900">
                        <a:buAutoNum type="arabicPeriod"/>
                      </a:pPr>
                      <a:r>
                        <a:rPr lang="pt-BR" b="0" dirty="0"/>
                        <a:t>Conjunto de evidências; </a:t>
                      </a:r>
                    </a:p>
                    <a:p>
                      <a:pPr marL="342900" indent="-342900">
                        <a:buAutoNum type="arabicPeriod"/>
                      </a:pPr>
                      <a:r>
                        <a:rPr lang="pt-BR" b="0" dirty="0"/>
                        <a:t>Trânsito em julgado.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noProof="0" dirty="0"/>
                        <a:t>Interpretation in the USA - Willy Rice and Julie </a:t>
                      </a:r>
                      <a:r>
                        <a:rPr lang="en-US" b="0" noProof="0" dirty="0" err="1"/>
                        <a:t>Bisceglia</a:t>
                      </a:r>
                      <a:r>
                        <a:rPr lang="en-US" b="0" noProof="0" dirty="0"/>
                        <a:t>. </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lang="en-US" b="0" noProof="0" dirty="0"/>
                        <a:t>Simple allegation;</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lang="en-US" b="0" noProof="0" dirty="0"/>
                        <a:t>Body of evidence;</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lang="en-US" b="0" noProof="0" dirty="0"/>
                        <a:t>Final adjudication (‘res judicata’)</a:t>
                      </a:r>
                    </a:p>
                  </a:txBody>
                  <a:tcPr/>
                </a:tc>
                <a:extLst>
                  <a:ext uri="{0D108BD9-81ED-4DB2-BD59-A6C34878D82A}">
                    <a16:rowId xmlns:a16="http://schemas.microsoft.com/office/drawing/2014/main" val="10002"/>
                  </a:ext>
                </a:extLst>
              </a:tr>
              <a:tr h="370840">
                <a:tc>
                  <a:txBody>
                    <a:bodyPr/>
                    <a:lstStyle/>
                    <a:p>
                      <a:r>
                        <a:rPr lang="pt-BR" b="0" dirty="0"/>
                        <a:t>Presunção de</a:t>
                      </a:r>
                      <a:r>
                        <a:rPr lang="pt-BR" b="0" baseline="0" dirty="0"/>
                        <a:t> inocência </a:t>
                      </a:r>
                      <a:r>
                        <a:rPr lang="pt-BR" b="0" i="1" baseline="0" dirty="0"/>
                        <a:t>vis à vis </a:t>
                      </a:r>
                      <a:r>
                        <a:rPr lang="pt-BR" b="0" baseline="0" dirty="0"/>
                        <a:t>preservação do mutualismo. (Persecução penal e segurança jurídica) </a:t>
                      </a:r>
                      <a:endParaRPr lang="pt-BR" b="0" dirty="0"/>
                    </a:p>
                  </a:txBody>
                  <a:tcPr/>
                </a:tc>
                <a:tc>
                  <a:txBody>
                    <a:bodyPr/>
                    <a:lstStyle/>
                    <a:p>
                      <a:r>
                        <a:rPr lang="en-US" b="0" noProof="0" dirty="0"/>
                        <a:t>Presumption of innocence </a:t>
                      </a:r>
                      <a:r>
                        <a:rPr lang="en-US" b="0" i="1" noProof="0" dirty="0"/>
                        <a:t>vis </a:t>
                      </a:r>
                      <a:r>
                        <a:rPr lang="en-US" b="0" i="1" noProof="0" dirty="0" err="1"/>
                        <a:t>à</a:t>
                      </a:r>
                      <a:r>
                        <a:rPr lang="en-US" b="0" i="1" noProof="0" dirty="0"/>
                        <a:t> vis</a:t>
                      </a:r>
                      <a:r>
                        <a:rPr lang="en-US" b="0" noProof="0" dirty="0"/>
                        <a:t> the preservation of mutualism. (Criminal prosecution and legal stability)</a:t>
                      </a: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573552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lstStyle/>
          <a:p>
            <a:endParaRPr lang="pt-BR"/>
          </a:p>
        </p:txBody>
      </p:sp>
      <p:graphicFrame>
        <p:nvGraphicFramePr>
          <p:cNvPr id="4" name="Espaço Reservado para Conteúdo 3"/>
          <p:cNvGraphicFramePr>
            <a:graphicFrameLocks/>
          </p:cNvGraphicFramePr>
          <p:nvPr>
            <p:extLst>
              <p:ext uri="{D42A27DB-BD31-4B8C-83A1-F6EECF244321}">
                <p14:modId xmlns:p14="http://schemas.microsoft.com/office/powerpoint/2010/main" val="1693524662"/>
              </p:ext>
            </p:extLst>
          </p:nvPr>
        </p:nvGraphicFramePr>
        <p:xfrm>
          <a:off x="838200" y="1515923"/>
          <a:ext cx="10515600" cy="366268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20000"/>
                    </a:ext>
                  </a:extLst>
                </a:gridCol>
                <a:gridCol w="5257800">
                  <a:extLst>
                    <a:ext uri="{9D8B030D-6E8A-4147-A177-3AD203B41FA5}">
                      <a16:colId xmlns:a16="http://schemas.microsoft.com/office/drawing/2014/main" val="20001"/>
                    </a:ext>
                  </a:extLst>
                </a:gridCol>
              </a:tblGrid>
              <a:tr h="370840">
                <a:tc>
                  <a:txBody>
                    <a:bodyPr/>
                    <a:lstStyle/>
                    <a:p>
                      <a:r>
                        <a:rPr lang="pt-BR" b="0" dirty="0"/>
                        <a:t>Alternativas</a:t>
                      </a:r>
                    </a:p>
                  </a:txBody>
                  <a:tcPr/>
                </a:tc>
                <a:tc>
                  <a:txBody>
                    <a:bodyPr/>
                    <a:lstStyle/>
                    <a:p>
                      <a:r>
                        <a:rPr lang="en-US" b="0" noProof="0"/>
                        <a:t>Options</a:t>
                      </a:r>
                    </a:p>
                  </a:txBody>
                  <a:tcPr/>
                </a:tc>
                <a:extLst>
                  <a:ext uri="{0D108BD9-81ED-4DB2-BD59-A6C34878D82A}">
                    <a16:rowId xmlns:a16="http://schemas.microsoft.com/office/drawing/2014/main" val="10000"/>
                  </a:ext>
                </a:extLst>
              </a:tr>
              <a:tr h="370840">
                <a:tc>
                  <a:txBody>
                    <a:bodyPr/>
                    <a:lstStyle/>
                    <a:p>
                      <a:pPr lvl="0"/>
                      <a:r>
                        <a:rPr lang="pt-BR" b="0" dirty="0"/>
                        <a:t>1. </a:t>
                      </a:r>
                      <a:r>
                        <a:rPr lang="pt-BR" sz="1800" kern="1200" dirty="0">
                          <a:solidFill>
                            <a:schemeClr val="dk1"/>
                          </a:solidFill>
                          <a:effectLst/>
                          <a:latin typeface="+mn-lt"/>
                          <a:ea typeface="+mn-ea"/>
                          <a:cs typeface="+mn-cs"/>
                        </a:rPr>
                        <a:t>O dolo não propicia sequer o nascimento do direito. (nulidade </a:t>
                      </a:r>
                      <a:r>
                        <a:rPr lang="pt-BR" sz="1800" i="1" kern="1200" dirty="0" err="1">
                          <a:solidFill>
                            <a:schemeClr val="dk1"/>
                          </a:solidFill>
                          <a:effectLst/>
                          <a:latin typeface="+mn-lt"/>
                          <a:ea typeface="+mn-ea"/>
                          <a:cs typeface="+mn-cs"/>
                        </a:rPr>
                        <a:t>ex</a:t>
                      </a:r>
                      <a:r>
                        <a:rPr lang="pt-BR" sz="1800" i="1" kern="1200" dirty="0">
                          <a:solidFill>
                            <a:schemeClr val="dk1"/>
                          </a:solidFill>
                          <a:effectLst/>
                          <a:latin typeface="+mn-lt"/>
                          <a:ea typeface="+mn-ea"/>
                          <a:cs typeface="+mn-cs"/>
                        </a:rPr>
                        <a:t> </a:t>
                      </a:r>
                      <a:r>
                        <a:rPr lang="pt-BR" sz="1800" i="1" kern="1200" dirty="0" err="1">
                          <a:solidFill>
                            <a:schemeClr val="dk1"/>
                          </a:solidFill>
                          <a:effectLst/>
                          <a:latin typeface="+mn-lt"/>
                          <a:ea typeface="+mn-ea"/>
                          <a:cs typeface="+mn-cs"/>
                        </a:rPr>
                        <a:t>tunc</a:t>
                      </a:r>
                      <a:r>
                        <a:rPr lang="pt-BR" sz="1800" kern="1200" dirty="0">
                          <a:solidFill>
                            <a:schemeClr val="dk1"/>
                          </a:solidFill>
                          <a:effectLst/>
                          <a:latin typeface="+mn-lt"/>
                          <a:ea typeface="+mn-ea"/>
                          <a:cs typeface="+mn-cs"/>
                        </a:rPr>
                        <a:t>). </a:t>
                      </a:r>
                      <a:r>
                        <a:rPr lang="es-ES" sz="1800" kern="1200" dirty="0">
                          <a:solidFill>
                            <a:schemeClr val="dk1"/>
                          </a:solidFill>
                          <a:effectLst/>
                          <a:latin typeface="+mn-lt"/>
                          <a:ea typeface="+mn-ea"/>
                          <a:cs typeface="+mn-cs"/>
                        </a:rPr>
                        <a:t>Jaime Baíllo Y Morales Arce. </a:t>
                      </a:r>
                      <a:endParaRPr lang="pt-BR" sz="1800" kern="1200" dirty="0">
                        <a:solidFill>
                          <a:schemeClr val="dk1"/>
                        </a:solidFill>
                        <a:effectLst/>
                        <a:latin typeface="+mn-lt"/>
                        <a:ea typeface="+mn-ea"/>
                        <a:cs typeface="+mn-cs"/>
                      </a:endParaRPr>
                    </a:p>
                    <a:p>
                      <a:endParaRPr lang="pt-BR"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noProof="0" dirty="0"/>
                        <a:t>1. Willful misconducts avoids the right from its origin. (</a:t>
                      </a:r>
                      <a:r>
                        <a:rPr lang="en-US" b="0" i="1" noProof="0" dirty="0"/>
                        <a:t>ex </a:t>
                      </a:r>
                      <a:r>
                        <a:rPr lang="en-US" b="0" i="1" noProof="0" dirty="0" err="1"/>
                        <a:t>tunc</a:t>
                      </a:r>
                      <a:r>
                        <a:rPr lang="en-US" b="0" i="1" noProof="0" dirty="0"/>
                        <a:t> effects - </a:t>
                      </a:r>
                      <a:r>
                        <a:rPr lang="en-US" b="0" noProof="0" dirty="0"/>
                        <a:t>nullity). </a:t>
                      </a:r>
                      <a:r>
                        <a:rPr lang="en-US" sz="1800" kern="1200" noProof="0" dirty="0">
                          <a:solidFill>
                            <a:schemeClr val="dk1"/>
                          </a:solidFill>
                          <a:effectLst/>
                          <a:latin typeface="+mn-lt"/>
                          <a:ea typeface="+mn-ea"/>
                          <a:cs typeface="+mn-cs"/>
                        </a:rPr>
                        <a:t>Jaime </a:t>
                      </a:r>
                      <a:r>
                        <a:rPr lang="en-US" sz="1800" kern="1200" noProof="0" dirty="0" err="1">
                          <a:solidFill>
                            <a:schemeClr val="dk1"/>
                          </a:solidFill>
                          <a:effectLst/>
                          <a:latin typeface="+mn-lt"/>
                          <a:ea typeface="+mn-ea"/>
                          <a:cs typeface="+mn-cs"/>
                        </a:rPr>
                        <a:t>Baíllo</a:t>
                      </a:r>
                      <a:r>
                        <a:rPr lang="en-US" sz="1800" kern="1200" noProof="0" dirty="0">
                          <a:solidFill>
                            <a:schemeClr val="dk1"/>
                          </a:solidFill>
                          <a:effectLst/>
                          <a:latin typeface="+mn-lt"/>
                          <a:ea typeface="+mn-ea"/>
                          <a:cs typeface="+mn-cs"/>
                        </a:rPr>
                        <a:t> Y Morales Arce. </a:t>
                      </a:r>
                    </a:p>
                    <a:p>
                      <a:endParaRPr lang="en-US" b="1" noProof="0" dirty="0"/>
                    </a:p>
                  </a:txBody>
                  <a:tcPr/>
                </a:tc>
                <a:extLst>
                  <a:ext uri="{0D108BD9-81ED-4DB2-BD59-A6C34878D82A}">
                    <a16:rowId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b="0" dirty="0"/>
                        <a:t>2. </a:t>
                      </a:r>
                      <a:r>
                        <a:rPr lang="pt-BR" sz="1800" kern="1200" dirty="0">
                          <a:solidFill>
                            <a:schemeClr val="dk1"/>
                          </a:solidFill>
                          <a:effectLst/>
                          <a:latin typeface="+mn-lt"/>
                          <a:ea typeface="+mn-ea"/>
                          <a:cs typeface="+mn-cs"/>
                        </a:rPr>
                        <a:t>O chamado “no seguro” – art. 70 </a:t>
                      </a:r>
                      <a:r>
                        <a:rPr lang="pt-BR" sz="1800" kern="1200" dirty="0" err="1">
                          <a:solidFill>
                            <a:schemeClr val="dk1"/>
                          </a:solidFill>
                          <a:effectLst/>
                          <a:latin typeface="+mn-lt"/>
                          <a:ea typeface="+mn-ea"/>
                          <a:cs typeface="+mn-cs"/>
                        </a:rPr>
                        <a:t>Ley</a:t>
                      </a:r>
                      <a:r>
                        <a:rPr lang="pt-BR" sz="1800" kern="1200" dirty="0">
                          <a:solidFill>
                            <a:schemeClr val="dk1"/>
                          </a:solidFill>
                          <a:effectLst/>
                          <a:latin typeface="+mn-lt"/>
                          <a:ea typeface="+mn-ea"/>
                          <a:cs typeface="+mn-cs"/>
                        </a:rPr>
                        <a:t> de Seguros Argentina. </a:t>
                      </a:r>
                      <a:r>
                        <a:rPr lang="pt-BR" sz="1800" kern="1200" dirty="0" err="1">
                          <a:solidFill>
                            <a:schemeClr val="dk1"/>
                          </a:solidFill>
                          <a:effectLst/>
                          <a:latin typeface="+mn-lt"/>
                          <a:ea typeface="+mn-ea"/>
                          <a:cs typeface="+mn-cs"/>
                        </a:rPr>
                        <a:t>Barbato</a:t>
                      </a:r>
                      <a:r>
                        <a:rPr lang="pt-BR" sz="1800" kern="1200" baseline="0" dirty="0">
                          <a:solidFill>
                            <a:schemeClr val="dk1"/>
                          </a:solidFill>
                          <a:effectLst/>
                          <a:latin typeface="+mn-lt"/>
                          <a:ea typeface="+mn-ea"/>
                          <a:cs typeface="+mn-cs"/>
                        </a:rPr>
                        <a:t> =&gt; delimitação dos riscos segurados (</a:t>
                      </a:r>
                      <a:r>
                        <a:rPr lang="pt-BR" sz="1800" kern="1200" baseline="0" dirty="0" err="1">
                          <a:solidFill>
                            <a:schemeClr val="dk1"/>
                          </a:solidFill>
                          <a:effectLst/>
                          <a:latin typeface="+mn-lt"/>
                          <a:ea typeface="+mn-ea"/>
                          <a:cs typeface="+mn-cs"/>
                        </a:rPr>
                        <a:t>arts</a:t>
                      </a:r>
                      <a:r>
                        <a:rPr lang="pt-BR" sz="1800" kern="1200" baseline="0" dirty="0">
                          <a:solidFill>
                            <a:schemeClr val="dk1"/>
                          </a:solidFill>
                          <a:effectLst/>
                          <a:latin typeface="+mn-lt"/>
                          <a:ea typeface="+mn-ea"/>
                          <a:cs typeface="+mn-cs"/>
                        </a:rPr>
                        <a:t>. 757 e 760 CCB). </a:t>
                      </a:r>
                      <a:r>
                        <a:rPr lang="pt-BR" sz="1800" kern="1200" dirty="0">
                          <a:solidFill>
                            <a:schemeClr val="dk1"/>
                          </a:solidFill>
                          <a:effectLst/>
                          <a:latin typeface="+mn-lt"/>
                          <a:ea typeface="+mn-ea"/>
                          <a:cs typeface="+mn-cs"/>
                        </a:rPr>
                        <a:t>    </a:t>
                      </a:r>
                    </a:p>
                    <a:p>
                      <a:endParaRPr lang="pt-BR" b="0" dirty="0"/>
                    </a:p>
                  </a:txBody>
                  <a:tcPr/>
                </a:tc>
                <a:tc>
                  <a:txBody>
                    <a:bodyPr/>
                    <a:lstStyle/>
                    <a:p>
                      <a:r>
                        <a:rPr lang="en-US" b="0" noProof="0" dirty="0"/>
                        <a:t>2. The ‘no coverage’ - </a:t>
                      </a:r>
                      <a:r>
                        <a:rPr lang="en-US" sz="1800" kern="1200" noProof="0" dirty="0">
                          <a:solidFill>
                            <a:schemeClr val="dk1"/>
                          </a:solidFill>
                          <a:effectLst/>
                          <a:latin typeface="+mn-lt"/>
                          <a:ea typeface="+mn-ea"/>
                          <a:cs typeface="+mn-cs"/>
                        </a:rPr>
                        <a:t>art. 70 Argentina insurance law. </a:t>
                      </a:r>
                      <a:r>
                        <a:rPr lang="en-US" sz="1800" kern="1200" noProof="0" dirty="0" err="1">
                          <a:solidFill>
                            <a:schemeClr val="dk1"/>
                          </a:solidFill>
                          <a:effectLst/>
                          <a:latin typeface="+mn-lt"/>
                          <a:ea typeface="+mn-ea"/>
                          <a:cs typeface="+mn-cs"/>
                        </a:rPr>
                        <a:t>Barbato</a:t>
                      </a:r>
                      <a:r>
                        <a:rPr lang="en-US" sz="1800" kern="1200" baseline="0" noProof="0" dirty="0">
                          <a:solidFill>
                            <a:schemeClr val="dk1"/>
                          </a:solidFill>
                          <a:effectLst/>
                          <a:latin typeface="+mn-lt"/>
                          <a:ea typeface="+mn-ea"/>
                          <a:cs typeface="+mn-cs"/>
                        </a:rPr>
                        <a:t> =&gt; delimitation of the risks covered (arts. 757 e 760 CCB). </a:t>
                      </a:r>
                      <a:endParaRPr lang="en-US" b="0" noProof="0" dirty="0"/>
                    </a:p>
                  </a:txBody>
                  <a:tcPr/>
                </a:tc>
                <a:extLst>
                  <a:ext uri="{0D108BD9-81ED-4DB2-BD59-A6C34878D82A}">
                    <a16:rowId xmlns:a16="http://schemas.microsoft.com/office/drawing/2014/main" val="10002"/>
                  </a:ext>
                </a:extLst>
              </a:tr>
              <a:tr h="370840">
                <a:tc>
                  <a:txBody>
                    <a:bodyPr/>
                    <a:lstStyle/>
                    <a:p>
                      <a:r>
                        <a:rPr lang="pt-BR" b="0" dirty="0"/>
                        <a:t>3. Objeto ilícito e ordem pública</a:t>
                      </a:r>
                      <a:r>
                        <a:rPr lang="pt-BR" b="0" baseline="0" dirty="0"/>
                        <a:t> (Wim </a:t>
                      </a:r>
                      <a:r>
                        <a:rPr lang="pt-BR" b="0" baseline="0" dirty="0" err="1"/>
                        <a:t>Weterings</a:t>
                      </a:r>
                      <a:r>
                        <a:rPr lang="pt-BR" b="0" baseline="0" dirty="0"/>
                        <a:t> e July </a:t>
                      </a:r>
                      <a:r>
                        <a:rPr lang="pt-BR" b="0" baseline="0" dirty="0" err="1"/>
                        <a:t>Bisceglia</a:t>
                      </a:r>
                      <a:r>
                        <a:rPr lang="pt-BR" b="0" baseline="0" dirty="0"/>
                        <a:t>). </a:t>
                      </a:r>
                      <a:r>
                        <a:rPr lang="pt-BR" b="0" baseline="0" dirty="0" err="1"/>
                        <a:t>Arts</a:t>
                      </a:r>
                      <a:r>
                        <a:rPr lang="pt-BR" b="0" baseline="0" dirty="0"/>
                        <a:t>. 104 e 2.035, p. único CCB + art. 17 L.I.N.D.B.  </a:t>
                      </a:r>
                    </a:p>
                  </a:txBody>
                  <a:tcPr/>
                </a:tc>
                <a:tc>
                  <a:txBody>
                    <a:bodyPr/>
                    <a:lstStyle/>
                    <a:p>
                      <a:r>
                        <a:rPr lang="en-US" b="0" noProof="0" dirty="0"/>
                        <a:t>3. Illegal object and public order (</a:t>
                      </a:r>
                      <a:r>
                        <a:rPr lang="en-US" b="0" baseline="0" noProof="0" dirty="0"/>
                        <a:t>Wim </a:t>
                      </a:r>
                      <a:r>
                        <a:rPr lang="en-US" b="0" baseline="0" noProof="0" dirty="0" err="1"/>
                        <a:t>Weterings</a:t>
                      </a:r>
                      <a:r>
                        <a:rPr lang="en-US" b="0" baseline="0" noProof="0" dirty="0"/>
                        <a:t> and July </a:t>
                      </a:r>
                      <a:r>
                        <a:rPr lang="en-US" b="0" baseline="0" noProof="0" dirty="0" err="1"/>
                        <a:t>Bisceglia</a:t>
                      </a:r>
                      <a:r>
                        <a:rPr lang="en-US" b="0" baseline="0" noProof="0" dirty="0"/>
                        <a:t>). Arts. 104 and 2.035, sole paragraph CCB + art. 17 Law of Introduction of the Brazilian Law (L.I.N.D.B.)</a:t>
                      </a:r>
                      <a:endParaRPr lang="en-US" b="0" noProof="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604813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691198"/>
          </a:xfrm>
        </p:spPr>
        <p:txBody>
          <a:bodyPr>
            <a:normAutofit fontScale="90000"/>
          </a:bodyPr>
          <a:lstStyle/>
          <a:p>
            <a:pPr algn="ctr"/>
            <a:r>
              <a:rPr lang="pt-BR" sz="2800" dirty="0"/>
              <a:t>Jurisprudência brasileira</a:t>
            </a:r>
            <a:br>
              <a:rPr lang="pt-BR" sz="2800" dirty="0"/>
            </a:br>
            <a:r>
              <a:rPr lang="pt-BR" sz="2800" dirty="0" err="1"/>
              <a:t>Brazilian</a:t>
            </a:r>
            <a:r>
              <a:rPr lang="pt-BR" sz="2800" dirty="0"/>
              <a:t> </a:t>
            </a:r>
            <a:r>
              <a:rPr lang="pt-BR" sz="2800" dirty="0" err="1"/>
              <a:t>jurisprudence</a:t>
            </a:r>
            <a:r>
              <a:rPr lang="pt-BR" sz="2800" dirty="0"/>
              <a:t> </a:t>
            </a:r>
          </a:p>
        </p:txBody>
      </p:sp>
      <p:sp>
        <p:nvSpPr>
          <p:cNvPr id="3" name="Espaço Reservado para Conteúdo 2"/>
          <p:cNvSpPr>
            <a:spLocks noGrp="1"/>
          </p:cNvSpPr>
          <p:nvPr>
            <p:ph idx="1"/>
          </p:nvPr>
        </p:nvSpPr>
        <p:spPr/>
        <p:txBody>
          <a:bodyPr/>
          <a:lstStyle/>
          <a:p>
            <a:endParaRPr lang="pt-BR"/>
          </a:p>
        </p:txBody>
      </p:sp>
      <p:graphicFrame>
        <p:nvGraphicFramePr>
          <p:cNvPr id="4" name="Espaço Reservado para Conteúdo 3"/>
          <p:cNvGraphicFramePr>
            <a:graphicFrameLocks/>
          </p:cNvGraphicFramePr>
          <p:nvPr>
            <p:extLst>
              <p:ext uri="{D42A27DB-BD31-4B8C-83A1-F6EECF244321}">
                <p14:modId xmlns:p14="http://schemas.microsoft.com/office/powerpoint/2010/main" val="284533463"/>
              </p:ext>
            </p:extLst>
          </p:nvPr>
        </p:nvGraphicFramePr>
        <p:xfrm>
          <a:off x="838200" y="1144688"/>
          <a:ext cx="10515600" cy="576072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20000"/>
                    </a:ext>
                  </a:extLst>
                </a:gridCol>
                <a:gridCol w="5257800">
                  <a:extLst>
                    <a:ext uri="{9D8B030D-6E8A-4147-A177-3AD203B41FA5}">
                      <a16:colId xmlns:a16="http://schemas.microsoft.com/office/drawing/2014/main" val="20001"/>
                    </a:ext>
                  </a:extLst>
                </a:gridCol>
              </a:tblGrid>
              <a:tr h="1396442">
                <a:tc>
                  <a:txBody>
                    <a:bodyPr/>
                    <a:lstStyle/>
                    <a:p>
                      <a:r>
                        <a:rPr lang="pt-BR" sz="1800" b="0" u="none" kern="1200" dirty="0">
                          <a:solidFill>
                            <a:schemeClr val="lt1"/>
                          </a:solidFill>
                          <a:effectLst/>
                          <a:latin typeface="+mn-lt"/>
                          <a:ea typeface="+mn-ea"/>
                          <a:cs typeface="+mn-cs"/>
                        </a:rPr>
                        <a:t>- </a:t>
                      </a:r>
                      <a:r>
                        <a:rPr lang="pt-BR" sz="1800" b="0" u="sng" kern="1200" dirty="0">
                          <a:solidFill>
                            <a:schemeClr val="lt1"/>
                          </a:solidFill>
                          <a:effectLst/>
                          <a:latin typeface="+mn-lt"/>
                          <a:ea typeface="+mn-ea"/>
                          <a:cs typeface="+mn-cs"/>
                        </a:rPr>
                        <a:t>Exclusão baseada em</a:t>
                      </a:r>
                      <a:r>
                        <a:rPr lang="pt-BR" sz="1800" b="0" u="sng" kern="1200" baseline="0" dirty="0">
                          <a:solidFill>
                            <a:schemeClr val="lt1"/>
                          </a:solidFill>
                          <a:effectLst/>
                          <a:latin typeface="+mn-lt"/>
                          <a:ea typeface="+mn-ea"/>
                          <a:cs typeface="+mn-cs"/>
                        </a:rPr>
                        <a:t> alegações</a:t>
                      </a:r>
                      <a:endParaRPr lang="pt-BR" sz="1800" b="0" u="sng" kern="1200" dirty="0">
                        <a:solidFill>
                          <a:schemeClr val="lt1"/>
                        </a:solidFill>
                        <a:effectLst/>
                        <a:latin typeface="+mn-lt"/>
                        <a:ea typeface="+mn-ea"/>
                        <a:cs typeface="+mn-cs"/>
                      </a:endParaRPr>
                    </a:p>
                    <a:p>
                      <a:endParaRPr lang="pt-BR" sz="1800" b="0" kern="1200" dirty="0">
                        <a:solidFill>
                          <a:schemeClr val="lt1"/>
                        </a:solidFill>
                        <a:effectLst/>
                        <a:latin typeface="+mn-lt"/>
                        <a:ea typeface="+mn-ea"/>
                        <a:cs typeface="+mn-cs"/>
                      </a:endParaRPr>
                    </a:p>
                    <a:p>
                      <a:r>
                        <a:rPr lang="pt-BR" sz="1800" b="0" kern="1200" dirty="0">
                          <a:solidFill>
                            <a:schemeClr val="lt1"/>
                          </a:solidFill>
                          <a:effectLst/>
                          <a:latin typeface="+mn-lt"/>
                          <a:ea typeface="+mn-ea"/>
                          <a:cs typeface="+mn-cs"/>
                        </a:rPr>
                        <a:t>TJ/SP. Apelação cível </a:t>
                      </a:r>
                      <a:r>
                        <a:rPr lang="pt-BR" sz="1800" b="0" kern="1200" dirty="0" err="1">
                          <a:solidFill>
                            <a:schemeClr val="lt1"/>
                          </a:solidFill>
                          <a:effectLst/>
                          <a:latin typeface="+mn-lt"/>
                          <a:ea typeface="+mn-ea"/>
                          <a:cs typeface="+mn-cs"/>
                        </a:rPr>
                        <a:t>nº</a:t>
                      </a:r>
                      <a:r>
                        <a:rPr lang="pt-BR" sz="1800" b="0" kern="1200" dirty="0">
                          <a:solidFill>
                            <a:schemeClr val="lt1"/>
                          </a:solidFill>
                          <a:effectLst/>
                          <a:latin typeface="+mn-lt"/>
                          <a:ea typeface="+mn-ea"/>
                          <a:cs typeface="+mn-cs"/>
                        </a:rPr>
                        <a:t>. 543.194-4/9-00. Caso Banco Santos e Edemar Cid Ferreira. Rel. Des. </a:t>
                      </a:r>
                      <a:r>
                        <a:rPr lang="pt-BR" sz="1800" b="0" kern="1200" dirty="0" err="1">
                          <a:solidFill>
                            <a:schemeClr val="lt1"/>
                          </a:solidFill>
                          <a:effectLst/>
                          <a:latin typeface="+mn-lt"/>
                          <a:ea typeface="+mn-ea"/>
                          <a:cs typeface="+mn-cs"/>
                        </a:rPr>
                        <a:t>Vito</a:t>
                      </a:r>
                      <a:r>
                        <a:rPr lang="pt-BR" sz="1800" b="0" kern="1200" dirty="0">
                          <a:solidFill>
                            <a:schemeClr val="lt1"/>
                          </a:solidFill>
                          <a:effectLst/>
                          <a:latin typeface="+mn-lt"/>
                          <a:ea typeface="+mn-ea"/>
                          <a:cs typeface="+mn-cs"/>
                        </a:rPr>
                        <a:t> </a:t>
                      </a:r>
                      <a:r>
                        <a:rPr lang="pt-BR" sz="1800" b="0" kern="1200" dirty="0" err="1">
                          <a:solidFill>
                            <a:schemeClr val="lt1"/>
                          </a:solidFill>
                          <a:effectLst/>
                          <a:latin typeface="+mn-lt"/>
                          <a:ea typeface="+mn-ea"/>
                          <a:cs typeface="+mn-cs"/>
                        </a:rPr>
                        <a:t>Guglielmi</a:t>
                      </a:r>
                      <a:r>
                        <a:rPr lang="pt-BR" sz="1800" b="0" kern="1200" dirty="0">
                          <a:solidFill>
                            <a:schemeClr val="lt1"/>
                          </a:solidFill>
                          <a:effectLst/>
                          <a:latin typeface="+mn-lt"/>
                          <a:ea typeface="+mn-ea"/>
                          <a:cs typeface="+mn-cs"/>
                        </a:rPr>
                        <a:t>.  6ª Câmara de Direito Privado. </a:t>
                      </a:r>
                      <a:r>
                        <a:rPr lang="pt-BR" sz="1800" b="0" kern="1200" dirty="0" err="1">
                          <a:solidFill>
                            <a:schemeClr val="lt1"/>
                          </a:solidFill>
                          <a:effectLst/>
                          <a:latin typeface="+mn-lt"/>
                          <a:ea typeface="+mn-ea"/>
                          <a:cs typeface="+mn-cs"/>
                        </a:rPr>
                        <a:t>v.m</a:t>
                      </a:r>
                      <a:r>
                        <a:rPr lang="pt-BR" sz="1800" b="0" kern="1200" dirty="0">
                          <a:solidFill>
                            <a:schemeClr val="lt1"/>
                          </a:solidFill>
                          <a:effectLst/>
                          <a:latin typeface="+mn-lt"/>
                          <a:ea typeface="+mn-ea"/>
                          <a:cs typeface="+mn-cs"/>
                        </a:rPr>
                        <a:t>. j. 11.12.2008. </a:t>
                      </a:r>
                      <a:endParaRPr lang="pt-BR" b="0" dirty="0"/>
                    </a:p>
                  </a:txBody>
                  <a:tcPr/>
                </a:tc>
                <a:tc>
                  <a:txBody>
                    <a:bodyPr/>
                    <a:lstStyle/>
                    <a:p>
                      <a:pPr marL="285750" indent="-285750">
                        <a:buFontTx/>
                        <a:buChar char="-"/>
                      </a:pPr>
                      <a:r>
                        <a:rPr lang="en-US" b="0" u="sng" noProof="0" dirty="0"/>
                        <a:t>Exclusion based on allegations</a:t>
                      </a:r>
                    </a:p>
                    <a:p>
                      <a:pPr marL="0" indent="0">
                        <a:buFontTx/>
                        <a:buNone/>
                      </a:pPr>
                      <a:endParaRPr lang="en-US" b="0" noProof="0" dirty="0"/>
                    </a:p>
                    <a:p>
                      <a:pPr marL="0" indent="0">
                        <a:buFontTx/>
                        <a:buNone/>
                      </a:pPr>
                      <a:r>
                        <a:rPr lang="en-US" b="0" noProof="0" dirty="0"/>
                        <a:t>Sao Paulo Court of Appeals. Civil appeal n. </a:t>
                      </a:r>
                      <a:r>
                        <a:rPr lang="en-US" sz="1800" b="0" kern="1200" noProof="0" dirty="0">
                          <a:solidFill>
                            <a:schemeClr val="lt1"/>
                          </a:solidFill>
                          <a:effectLst/>
                          <a:latin typeface="+mn-lt"/>
                          <a:ea typeface="+mn-ea"/>
                          <a:cs typeface="+mn-cs"/>
                        </a:rPr>
                        <a:t>543.194-4/9-00. Santos Bank and </a:t>
                      </a:r>
                      <a:r>
                        <a:rPr lang="en-US" sz="1800" b="0" kern="1200" noProof="0" dirty="0" err="1">
                          <a:solidFill>
                            <a:schemeClr val="lt1"/>
                          </a:solidFill>
                          <a:effectLst/>
                          <a:latin typeface="+mn-lt"/>
                          <a:ea typeface="+mn-ea"/>
                          <a:cs typeface="+mn-cs"/>
                        </a:rPr>
                        <a:t>Edemar</a:t>
                      </a:r>
                      <a:r>
                        <a:rPr lang="en-US" sz="1800" b="0" kern="1200" noProof="0" dirty="0">
                          <a:solidFill>
                            <a:schemeClr val="lt1"/>
                          </a:solidFill>
                          <a:effectLst/>
                          <a:latin typeface="+mn-lt"/>
                          <a:ea typeface="+mn-ea"/>
                          <a:cs typeface="+mn-cs"/>
                        </a:rPr>
                        <a:t> Cid Ferreira case. R. Judge Vito </a:t>
                      </a:r>
                      <a:r>
                        <a:rPr lang="en-US" sz="1800" b="0" kern="1200" noProof="0" dirty="0" err="1">
                          <a:solidFill>
                            <a:schemeClr val="lt1"/>
                          </a:solidFill>
                          <a:effectLst/>
                          <a:latin typeface="+mn-lt"/>
                          <a:ea typeface="+mn-ea"/>
                          <a:cs typeface="+mn-cs"/>
                        </a:rPr>
                        <a:t>Guglielmi</a:t>
                      </a:r>
                      <a:r>
                        <a:rPr lang="en-US" sz="1800" b="0" kern="1200" noProof="0" dirty="0">
                          <a:solidFill>
                            <a:schemeClr val="lt1"/>
                          </a:solidFill>
                          <a:effectLst/>
                          <a:latin typeface="+mn-lt"/>
                          <a:ea typeface="+mn-ea"/>
                          <a:cs typeface="+mn-cs"/>
                        </a:rPr>
                        <a:t>. 6th Chamber of Private Law. J. 11.12.2008. </a:t>
                      </a:r>
                      <a:endParaRPr lang="en-US" b="1" noProof="0" dirty="0"/>
                    </a:p>
                  </a:txBody>
                  <a:tcPr/>
                </a:tc>
                <a:extLst>
                  <a:ext uri="{0D108BD9-81ED-4DB2-BD59-A6C34878D82A}">
                    <a16:rowId xmlns:a16="http://schemas.microsoft.com/office/drawing/2014/main" val="10000"/>
                  </a:ext>
                </a:extLst>
              </a:tr>
              <a:tr h="3840215">
                <a:tc>
                  <a:txBody>
                    <a:bodyPr/>
                    <a:lstStyle/>
                    <a:p>
                      <a:r>
                        <a:rPr lang="pt-BR" sz="1800" u="none" kern="1200" dirty="0">
                          <a:solidFill>
                            <a:schemeClr val="dk1"/>
                          </a:solidFill>
                          <a:effectLst/>
                          <a:latin typeface="+mn-lt"/>
                          <a:ea typeface="+mn-ea"/>
                          <a:cs typeface="+mn-cs"/>
                        </a:rPr>
                        <a:t>- Contabilidade maquiada, empréstimos concedidos ao próprio controlador sem garantias e em desobediência aos controles do Banco. Esvaziamento do património líquido do Banco. </a:t>
                      </a:r>
                    </a:p>
                    <a:p>
                      <a:r>
                        <a:rPr lang="pt-BR" sz="1800" u="sng" kern="1200" dirty="0">
                          <a:solidFill>
                            <a:schemeClr val="dk1"/>
                          </a:solidFill>
                          <a:effectLst/>
                          <a:latin typeface="+mn-lt"/>
                          <a:ea typeface="+mn-ea"/>
                          <a:cs typeface="+mn-cs"/>
                        </a:rPr>
                        <a:t> </a:t>
                      </a:r>
                    </a:p>
                    <a:p>
                      <a:r>
                        <a:rPr lang="pt-BR" sz="1800" u="sng" kern="1200" dirty="0">
                          <a:solidFill>
                            <a:schemeClr val="dk1"/>
                          </a:solidFill>
                          <a:effectLst/>
                          <a:latin typeface="+mn-lt"/>
                          <a:ea typeface="+mn-ea"/>
                          <a:cs typeface="+mn-cs"/>
                        </a:rPr>
                        <a:t>’Ainda mais categóricos, </a:t>
                      </a:r>
                      <a:r>
                        <a:rPr lang="pt-BR" sz="1800" b="1" u="sng" kern="1200" dirty="0">
                          <a:solidFill>
                            <a:schemeClr val="dk1"/>
                          </a:solidFill>
                          <a:effectLst/>
                          <a:latin typeface="+mn-lt"/>
                          <a:ea typeface="+mn-ea"/>
                          <a:cs typeface="+mn-cs"/>
                        </a:rPr>
                        <a:t>explicam que os contratos que </a:t>
                      </a:r>
                      <a:r>
                        <a:rPr lang="pt-BR" sz="1800" b="1" u="sng" kern="1200" dirty="0" err="1">
                          <a:solidFill>
                            <a:schemeClr val="dk1"/>
                          </a:solidFill>
                          <a:effectLst/>
                          <a:latin typeface="+mn-lt"/>
                          <a:ea typeface="+mn-ea"/>
                          <a:cs typeface="+mn-cs"/>
                        </a:rPr>
                        <a:t>prevêem</a:t>
                      </a:r>
                      <a:r>
                        <a:rPr lang="pt-BR" sz="1800" b="1" u="sng" kern="1200" dirty="0">
                          <a:solidFill>
                            <a:schemeClr val="dk1"/>
                          </a:solidFill>
                          <a:effectLst/>
                          <a:latin typeface="+mn-lt"/>
                          <a:ea typeface="+mn-ea"/>
                          <a:cs typeface="+mn-cs"/>
                        </a:rPr>
                        <a:t> a exclusão da cobertura por práticas "deliberadamente fraudulentas" afastam, inclusive, a necessidade do pronunciamento judicial.’</a:t>
                      </a:r>
                    </a:p>
                    <a:p>
                      <a:endParaRPr lang="pt-BR" sz="1800" u="sng" kern="1200" dirty="0">
                        <a:solidFill>
                          <a:schemeClr val="dk1"/>
                        </a:solidFill>
                        <a:effectLst/>
                        <a:latin typeface="+mn-lt"/>
                        <a:ea typeface="+mn-ea"/>
                        <a:cs typeface="+mn-cs"/>
                      </a:endParaRPr>
                    </a:p>
                    <a:p>
                      <a:r>
                        <a:rPr lang="en-US" sz="1400" u="sng" kern="1200" dirty="0">
                          <a:solidFill>
                            <a:schemeClr val="dk1"/>
                          </a:solidFill>
                          <a:effectLst/>
                          <a:latin typeface="+mn-lt"/>
                          <a:ea typeface="+mn-ea"/>
                          <a:cs typeface="+mn-cs"/>
                        </a:rPr>
                        <a:t>JONATHAN C DICKEY e JOHN D. VAN LOBEN SELS. </a:t>
                      </a:r>
                      <a:r>
                        <a:rPr lang="en-US" sz="1400" i="1" u="sng" kern="1200" dirty="0">
                          <a:solidFill>
                            <a:schemeClr val="dk1"/>
                          </a:solidFill>
                          <a:effectLst/>
                          <a:latin typeface="+mn-lt"/>
                          <a:ea typeface="+mn-ea"/>
                          <a:cs typeface="+mn-cs"/>
                        </a:rPr>
                        <a:t>Indemnification and Insurance for Directors and Officers of Public Companies: What directors and officers need to know in the post-Sarbanes-</a:t>
                      </a:r>
                      <a:r>
                        <a:rPr lang="en-US" sz="1400" i="1" u="sng" kern="1200" dirty="0" err="1">
                          <a:solidFill>
                            <a:schemeClr val="dk1"/>
                          </a:solidFill>
                          <a:effectLst/>
                          <a:latin typeface="+mn-lt"/>
                          <a:ea typeface="+mn-ea"/>
                          <a:cs typeface="+mn-cs"/>
                        </a:rPr>
                        <a:t>OxIey</a:t>
                      </a:r>
                      <a:r>
                        <a:rPr lang="en-US" sz="1400" i="1" u="sng" kern="1200" dirty="0">
                          <a:solidFill>
                            <a:schemeClr val="dk1"/>
                          </a:solidFill>
                          <a:effectLst/>
                          <a:latin typeface="+mn-lt"/>
                          <a:ea typeface="+mn-ea"/>
                          <a:cs typeface="+mn-cs"/>
                        </a:rPr>
                        <a:t> World</a:t>
                      </a:r>
                      <a:r>
                        <a:rPr lang="en-US" sz="1400" u="sng" kern="1200" dirty="0">
                          <a:solidFill>
                            <a:schemeClr val="dk1"/>
                          </a:solidFill>
                          <a:effectLst/>
                          <a:latin typeface="+mn-lt"/>
                          <a:ea typeface="+mn-ea"/>
                          <a:cs typeface="+mn-cs"/>
                        </a:rPr>
                        <a:t>. </a:t>
                      </a:r>
                      <a:r>
                        <a:rPr lang="pt-BR" sz="1400" u="sng" kern="1200" dirty="0">
                          <a:solidFill>
                            <a:schemeClr val="dk1"/>
                          </a:solidFill>
                          <a:effectLst/>
                          <a:latin typeface="+mn-lt"/>
                          <a:ea typeface="+mn-ea"/>
                          <a:cs typeface="+mn-cs"/>
                        </a:rPr>
                        <a:t>Washington: Gibson, </a:t>
                      </a:r>
                      <a:r>
                        <a:rPr lang="pt-BR" sz="1400" u="sng" kern="1200" dirty="0" err="1">
                          <a:solidFill>
                            <a:schemeClr val="dk1"/>
                          </a:solidFill>
                          <a:effectLst/>
                          <a:latin typeface="+mn-lt"/>
                          <a:ea typeface="+mn-ea"/>
                          <a:cs typeface="+mn-cs"/>
                        </a:rPr>
                        <a:t>Dunn</a:t>
                      </a:r>
                      <a:r>
                        <a:rPr lang="pt-BR" sz="1400" u="sng" kern="1200" dirty="0">
                          <a:solidFill>
                            <a:schemeClr val="dk1"/>
                          </a:solidFill>
                          <a:effectLst/>
                          <a:latin typeface="+mn-lt"/>
                          <a:ea typeface="+mn-ea"/>
                          <a:cs typeface="+mn-cs"/>
                        </a:rPr>
                        <a:t> &amp; </a:t>
                      </a:r>
                      <a:r>
                        <a:rPr lang="pt-BR" sz="1400" u="sng" kern="1200" dirty="0" err="1">
                          <a:solidFill>
                            <a:schemeClr val="dk1"/>
                          </a:solidFill>
                          <a:effectLst/>
                          <a:latin typeface="+mn-lt"/>
                          <a:ea typeface="+mn-ea"/>
                          <a:cs typeface="+mn-cs"/>
                        </a:rPr>
                        <a:t>Crutcher</a:t>
                      </a:r>
                      <a:r>
                        <a:rPr lang="pt-BR" sz="1400" u="sng" kern="1200" dirty="0">
                          <a:solidFill>
                            <a:schemeClr val="dk1"/>
                          </a:solidFill>
                          <a:effectLst/>
                          <a:latin typeface="+mn-lt"/>
                          <a:ea typeface="+mn-ea"/>
                          <a:cs typeface="+mn-cs"/>
                        </a:rPr>
                        <a:t> LLP, 2003. p. 11.</a:t>
                      </a:r>
                      <a:r>
                        <a:rPr lang="pt-BR" sz="1800" u="sng" kern="1200" dirty="0">
                          <a:solidFill>
                            <a:schemeClr val="dk1"/>
                          </a:solidFill>
                          <a:effectLst/>
                          <a:latin typeface="+mn-lt"/>
                          <a:ea typeface="+mn-ea"/>
                          <a:cs typeface="+mn-cs"/>
                        </a:rPr>
                        <a:t> </a:t>
                      </a:r>
                    </a:p>
                    <a:p>
                      <a:endParaRPr lang="pt-BR" b="0" u="sng" dirty="0"/>
                    </a:p>
                  </a:txBody>
                  <a:tcPr/>
                </a:tc>
                <a:tc>
                  <a:txBody>
                    <a:bodyPr/>
                    <a:lstStyle/>
                    <a:p>
                      <a:pPr marL="285750" indent="-285750">
                        <a:buFontTx/>
                        <a:buChar char="-"/>
                      </a:pPr>
                      <a:r>
                        <a:rPr lang="en-US" sz="1800" kern="1200" noProof="0" dirty="0">
                          <a:solidFill>
                            <a:schemeClr val="dk1"/>
                          </a:solidFill>
                          <a:effectLst/>
                          <a:latin typeface="+mn-lt"/>
                          <a:ea typeface="+mn-ea"/>
                          <a:cs typeface="+mn-cs"/>
                        </a:rPr>
                        <a:t>Manipulation of financial statements, loans granted by the shareholder controller without </a:t>
                      </a:r>
                      <a:r>
                        <a:rPr lang="en-US" sz="1800" kern="1200" noProof="0" dirty="0" err="1">
                          <a:solidFill>
                            <a:schemeClr val="dk1"/>
                          </a:solidFill>
                          <a:effectLst/>
                          <a:latin typeface="+mn-lt"/>
                          <a:ea typeface="+mn-ea"/>
                          <a:cs typeface="+mn-cs"/>
                        </a:rPr>
                        <a:t>countergarantees</a:t>
                      </a:r>
                      <a:r>
                        <a:rPr lang="en-US" sz="1800" kern="1200" noProof="0" dirty="0">
                          <a:solidFill>
                            <a:schemeClr val="dk1"/>
                          </a:solidFill>
                          <a:effectLst/>
                          <a:latin typeface="+mn-lt"/>
                          <a:ea typeface="+mn-ea"/>
                          <a:cs typeface="+mn-cs"/>
                        </a:rPr>
                        <a:t> and breach of the bank’s control. Emptying the net equity of the bank</a:t>
                      </a:r>
                    </a:p>
                    <a:p>
                      <a:pPr marL="0" indent="0">
                        <a:buFontTx/>
                        <a:buNone/>
                      </a:pPr>
                      <a:endParaRPr lang="en-US" sz="1800" kern="1200" noProof="0" dirty="0">
                        <a:solidFill>
                          <a:schemeClr val="dk1"/>
                        </a:solidFill>
                        <a:effectLst/>
                        <a:latin typeface="+mn-lt"/>
                        <a:ea typeface="+mn-ea"/>
                        <a:cs typeface="+mn-cs"/>
                      </a:endParaRPr>
                    </a:p>
                    <a:p>
                      <a:r>
                        <a:rPr lang="en-US" sz="1800" kern="1200" noProof="0" dirty="0">
                          <a:solidFill>
                            <a:schemeClr val="dk1"/>
                          </a:solidFill>
                          <a:effectLst/>
                          <a:latin typeface="+mn-lt"/>
                          <a:ea typeface="+mn-ea"/>
                          <a:cs typeface="+mn-cs"/>
                        </a:rPr>
                        <a:t>“Even more emphatic, </a:t>
                      </a:r>
                      <a:r>
                        <a:rPr lang="en-US" sz="1800" b="1" u="sng" kern="1200" noProof="0" dirty="0">
                          <a:solidFill>
                            <a:schemeClr val="dk1"/>
                          </a:solidFill>
                          <a:effectLst/>
                          <a:latin typeface="+mn-lt"/>
                          <a:ea typeface="+mn-ea"/>
                          <a:cs typeface="+mn-cs"/>
                        </a:rPr>
                        <a:t>they explain that the contracts which provide for the exclusion of coverage for ‘deliberately fraudulent’ acts avoid, indeed, the need of a judicial decision”.</a:t>
                      </a:r>
                    </a:p>
                    <a:p>
                      <a:endParaRPr lang="en-US" sz="1800" kern="1200" noProof="0" dirty="0">
                        <a:solidFill>
                          <a:schemeClr val="dk1"/>
                        </a:solidFill>
                        <a:effectLst/>
                        <a:latin typeface="+mn-lt"/>
                        <a:ea typeface="+mn-ea"/>
                        <a:cs typeface="+mn-cs"/>
                      </a:endParaRPr>
                    </a:p>
                    <a:p>
                      <a:r>
                        <a:rPr lang="en-US" sz="1400" u="sng" kern="1200" noProof="0" dirty="0">
                          <a:solidFill>
                            <a:schemeClr val="dk1"/>
                          </a:solidFill>
                          <a:effectLst/>
                          <a:latin typeface="+mn-lt"/>
                          <a:ea typeface="+mn-ea"/>
                          <a:cs typeface="+mn-cs"/>
                        </a:rPr>
                        <a:t>JONATHAN C DICKEY e JOHN D. VAN LOBEN SELS. </a:t>
                      </a:r>
                      <a:r>
                        <a:rPr lang="en-US" sz="1400" i="1" u="sng" kern="1200" noProof="0" dirty="0">
                          <a:solidFill>
                            <a:schemeClr val="dk1"/>
                          </a:solidFill>
                          <a:effectLst/>
                          <a:latin typeface="+mn-lt"/>
                          <a:ea typeface="+mn-ea"/>
                          <a:cs typeface="+mn-cs"/>
                        </a:rPr>
                        <a:t>Indemnification and Insurance for Directors and Officers of Public Companies: What directors and officers need to know in the post-Sarbanes-</a:t>
                      </a:r>
                      <a:r>
                        <a:rPr lang="en-US" sz="1400" i="1" u="sng" kern="1200" noProof="0" dirty="0" err="1">
                          <a:solidFill>
                            <a:schemeClr val="dk1"/>
                          </a:solidFill>
                          <a:effectLst/>
                          <a:latin typeface="+mn-lt"/>
                          <a:ea typeface="+mn-ea"/>
                          <a:cs typeface="+mn-cs"/>
                        </a:rPr>
                        <a:t>OxIey</a:t>
                      </a:r>
                      <a:r>
                        <a:rPr lang="en-US" sz="1400" i="1" u="sng" kern="1200" noProof="0" dirty="0">
                          <a:solidFill>
                            <a:schemeClr val="dk1"/>
                          </a:solidFill>
                          <a:effectLst/>
                          <a:latin typeface="+mn-lt"/>
                          <a:ea typeface="+mn-ea"/>
                          <a:cs typeface="+mn-cs"/>
                        </a:rPr>
                        <a:t> World</a:t>
                      </a:r>
                      <a:r>
                        <a:rPr lang="en-US" sz="1400" u="sng" kern="1200" noProof="0" dirty="0">
                          <a:solidFill>
                            <a:schemeClr val="dk1"/>
                          </a:solidFill>
                          <a:effectLst/>
                          <a:latin typeface="+mn-lt"/>
                          <a:ea typeface="+mn-ea"/>
                          <a:cs typeface="+mn-cs"/>
                        </a:rPr>
                        <a:t>. Washington: Gibson, Dunn &amp; Crutcher LLP, 2003. p. 11</a:t>
                      </a:r>
                      <a:r>
                        <a:rPr lang="en-US" sz="1400" kern="1200" noProof="0" dirty="0">
                          <a:solidFill>
                            <a:schemeClr val="dk1"/>
                          </a:solidFill>
                          <a:effectLst/>
                          <a:latin typeface="+mn-lt"/>
                          <a:ea typeface="+mn-ea"/>
                          <a:cs typeface="+mn-cs"/>
                        </a:rPr>
                        <a:t>.</a:t>
                      </a:r>
                      <a:r>
                        <a:rPr lang="en-US" sz="1800" kern="1200" noProof="0" dirty="0">
                          <a:solidFill>
                            <a:schemeClr val="dk1"/>
                          </a:solidFill>
                          <a:effectLst/>
                          <a:latin typeface="+mn-lt"/>
                          <a:ea typeface="+mn-ea"/>
                          <a:cs typeface="+mn-cs"/>
                        </a:rPr>
                        <a:t> </a:t>
                      </a:r>
                    </a:p>
                    <a:p>
                      <a:endParaRPr lang="en-US" b="1" noProof="0"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633805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endParaRPr lang="pt-BR"/>
          </a:p>
        </p:txBody>
      </p:sp>
      <p:graphicFrame>
        <p:nvGraphicFramePr>
          <p:cNvPr id="5" name="Espaço Reservado para Conteúdo 3"/>
          <p:cNvGraphicFramePr>
            <a:graphicFrameLocks/>
          </p:cNvGraphicFramePr>
          <p:nvPr>
            <p:extLst>
              <p:ext uri="{D42A27DB-BD31-4B8C-83A1-F6EECF244321}">
                <p14:modId xmlns:p14="http://schemas.microsoft.com/office/powerpoint/2010/main" val="1918262070"/>
              </p:ext>
            </p:extLst>
          </p:nvPr>
        </p:nvGraphicFramePr>
        <p:xfrm>
          <a:off x="838200" y="191377"/>
          <a:ext cx="10515600" cy="539496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20000"/>
                    </a:ext>
                  </a:extLst>
                </a:gridCol>
                <a:gridCol w="5257800">
                  <a:extLst>
                    <a:ext uri="{9D8B030D-6E8A-4147-A177-3AD203B41FA5}">
                      <a16:colId xmlns:a16="http://schemas.microsoft.com/office/drawing/2014/main" val="20001"/>
                    </a:ext>
                  </a:extLst>
                </a:gridCol>
              </a:tblGrid>
              <a:tr h="370840">
                <a:tc>
                  <a:txBody>
                    <a:bodyPr/>
                    <a:lstStyle/>
                    <a:p>
                      <a:r>
                        <a:rPr lang="pt-BR" sz="1800" b="0" u="none" kern="1200" dirty="0">
                          <a:solidFill>
                            <a:schemeClr val="lt1"/>
                          </a:solidFill>
                          <a:effectLst/>
                          <a:latin typeface="+mn-lt"/>
                          <a:ea typeface="+mn-ea"/>
                          <a:cs typeface="+mn-cs"/>
                        </a:rPr>
                        <a:t>- </a:t>
                      </a:r>
                      <a:r>
                        <a:rPr lang="pt-BR" sz="1800" b="0" u="sng" kern="1200" dirty="0">
                          <a:solidFill>
                            <a:schemeClr val="lt1"/>
                          </a:solidFill>
                          <a:effectLst/>
                          <a:latin typeface="+mn-lt"/>
                          <a:ea typeface="+mn-ea"/>
                          <a:cs typeface="+mn-cs"/>
                        </a:rPr>
                        <a:t>Delimitação do risco</a:t>
                      </a:r>
                      <a:r>
                        <a:rPr lang="pt-BR" sz="1800" b="0" kern="1200" dirty="0">
                          <a:solidFill>
                            <a:schemeClr val="lt1"/>
                          </a:solidFill>
                          <a:effectLst/>
                          <a:latin typeface="+mn-lt"/>
                          <a:ea typeface="+mn-ea"/>
                          <a:cs typeface="+mn-cs"/>
                        </a:rPr>
                        <a:t>: </a:t>
                      </a:r>
                    </a:p>
                    <a:p>
                      <a:r>
                        <a:rPr lang="pt-BR" sz="1800" b="0" kern="1200" dirty="0">
                          <a:solidFill>
                            <a:schemeClr val="lt1"/>
                          </a:solidFill>
                          <a:effectLst/>
                          <a:latin typeface="+mn-lt"/>
                          <a:ea typeface="+mn-ea"/>
                          <a:cs typeface="+mn-cs"/>
                        </a:rPr>
                        <a:t> </a:t>
                      </a:r>
                    </a:p>
                    <a:p>
                      <a:r>
                        <a:rPr lang="pt-BR" sz="1800" b="0" kern="1200" dirty="0">
                          <a:solidFill>
                            <a:schemeClr val="lt1"/>
                          </a:solidFill>
                          <a:effectLst/>
                          <a:latin typeface="+mn-lt"/>
                          <a:ea typeface="+mn-ea"/>
                          <a:cs typeface="+mn-cs"/>
                        </a:rPr>
                        <a:t>Superior Tribunal de Justiça. Recurso Especial </a:t>
                      </a:r>
                      <a:r>
                        <a:rPr lang="pt-BR" sz="1800" b="0" kern="1200" dirty="0" err="1">
                          <a:solidFill>
                            <a:schemeClr val="lt1"/>
                          </a:solidFill>
                          <a:effectLst/>
                          <a:latin typeface="+mn-lt"/>
                          <a:ea typeface="+mn-ea"/>
                          <a:cs typeface="+mn-cs"/>
                        </a:rPr>
                        <a:t>nº</a:t>
                      </a:r>
                      <a:r>
                        <a:rPr lang="pt-BR" sz="1800" b="0" kern="1200" dirty="0">
                          <a:solidFill>
                            <a:schemeClr val="lt1"/>
                          </a:solidFill>
                          <a:effectLst/>
                          <a:latin typeface="+mn-lt"/>
                          <a:ea typeface="+mn-ea"/>
                          <a:cs typeface="+mn-cs"/>
                        </a:rPr>
                        <a:t>. 1.601.555. (</a:t>
                      </a:r>
                      <a:r>
                        <a:rPr lang="pt-BR" sz="1800" b="0" i="1" kern="1200" dirty="0" err="1">
                          <a:solidFill>
                            <a:schemeClr val="lt1"/>
                          </a:solidFill>
                          <a:effectLst/>
                          <a:latin typeface="+mn-lt"/>
                          <a:ea typeface="+mn-ea"/>
                          <a:cs typeface="+mn-cs"/>
                        </a:rPr>
                        <a:t>Insider</a:t>
                      </a:r>
                      <a:r>
                        <a:rPr lang="pt-BR" sz="1800" b="0" kern="1200" dirty="0">
                          <a:solidFill>
                            <a:schemeClr val="lt1"/>
                          </a:solidFill>
                          <a:effectLst/>
                          <a:latin typeface="+mn-lt"/>
                          <a:ea typeface="+mn-ea"/>
                          <a:cs typeface="+mn-cs"/>
                        </a:rPr>
                        <a:t>) Relator Min. Ricardo Villas </a:t>
                      </a:r>
                      <a:r>
                        <a:rPr lang="pt-BR" sz="1800" b="0" kern="1200" dirty="0" err="1">
                          <a:solidFill>
                            <a:schemeClr val="lt1"/>
                          </a:solidFill>
                          <a:effectLst/>
                          <a:latin typeface="+mn-lt"/>
                          <a:ea typeface="+mn-ea"/>
                          <a:cs typeface="+mn-cs"/>
                        </a:rPr>
                        <a:t>Bôas</a:t>
                      </a:r>
                      <a:r>
                        <a:rPr lang="pt-BR" sz="1800" b="0" kern="1200" dirty="0">
                          <a:solidFill>
                            <a:schemeClr val="lt1"/>
                          </a:solidFill>
                          <a:effectLst/>
                          <a:latin typeface="+mn-lt"/>
                          <a:ea typeface="+mn-ea"/>
                          <a:cs typeface="+mn-cs"/>
                        </a:rPr>
                        <a:t> </a:t>
                      </a:r>
                      <a:r>
                        <a:rPr lang="pt-BR" sz="1800" b="0" kern="1200" dirty="0" err="1">
                          <a:solidFill>
                            <a:schemeClr val="lt1"/>
                          </a:solidFill>
                          <a:effectLst/>
                          <a:latin typeface="+mn-lt"/>
                          <a:ea typeface="+mn-ea"/>
                          <a:cs typeface="+mn-cs"/>
                        </a:rPr>
                        <a:t>Cueva</a:t>
                      </a:r>
                      <a:r>
                        <a:rPr lang="pt-BR" sz="1800" b="0" kern="1200" dirty="0">
                          <a:solidFill>
                            <a:schemeClr val="lt1"/>
                          </a:solidFill>
                          <a:effectLst/>
                          <a:latin typeface="+mn-lt"/>
                          <a:ea typeface="+mn-ea"/>
                          <a:cs typeface="+mn-cs"/>
                        </a:rPr>
                        <a:t>. 3ª T., </a:t>
                      </a:r>
                      <a:r>
                        <a:rPr lang="pt-BR" sz="1800" b="0" kern="1200" dirty="0" err="1">
                          <a:solidFill>
                            <a:schemeClr val="lt1"/>
                          </a:solidFill>
                          <a:effectLst/>
                          <a:latin typeface="+mn-lt"/>
                          <a:ea typeface="+mn-ea"/>
                          <a:cs typeface="+mn-cs"/>
                        </a:rPr>
                        <a:t>v.u</a:t>
                      </a:r>
                      <a:r>
                        <a:rPr lang="pt-BR" sz="1800" b="0" kern="1200" dirty="0">
                          <a:solidFill>
                            <a:schemeClr val="lt1"/>
                          </a:solidFill>
                          <a:effectLst/>
                          <a:latin typeface="+mn-lt"/>
                          <a:ea typeface="+mn-ea"/>
                          <a:cs typeface="+mn-cs"/>
                        </a:rPr>
                        <a:t>., j. 14.2.2017. </a:t>
                      </a:r>
                    </a:p>
                    <a:p>
                      <a:endParaRPr lang="pt-BR" b="0" dirty="0"/>
                    </a:p>
                  </a:txBody>
                  <a:tcPr/>
                </a:tc>
                <a:tc>
                  <a:txBody>
                    <a:bodyPr/>
                    <a:lstStyle/>
                    <a:p>
                      <a:pPr marL="285750" indent="-285750">
                        <a:buFontTx/>
                        <a:buChar char="-"/>
                      </a:pPr>
                      <a:r>
                        <a:rPr lang="en-US" b="0" noProof="0" dirty="0"/>
                        <a:t>Risk delimitation:</a:t>
                      </a:r>
                    </a:p>
                    <a:p>
                      <a:pPr marL="285750" indent="-285750">
                        <a:buFontTx/>
                        <a:buChar char="-"/>
                      </a:pPr>
                      <a:endParaRPr lang="en-US" b="0" noProof="0" dirty="0"/>
                    </a:p>
                    <a:p>
                      <a:pPr marL="0" indent="0">
                        <a:buFontTx/>
                        <a:buNone/>
                      </a:pPr>
                      <a:r>
                        <a:rPr lang="en-US" b="0" noProof="0" dirty="0"/>
                        <a:t>Superior Court of Justice. Special Appeal n. 1,601,555 (Insider). Reporting J. Ricardo Villas Boas Cueva, 3rd Chamber, unanimous judgment on 14.2.2017</a:t>
                      </a:r>
                    </a:p>
                  </a:txBody>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800" kern="1200" dirty="0">
                          <a:solidFill>
                            <a:schemeClr val="dk1"/>
                          </a:solidFill>
                          <a:effectLst/>
                          <a:latin typeface="+mn-lt"/>
                          <a:ea typeface="+mn-ea"/>
                          <a:cs typeface="+mn-cs"/>
                        </a:rPr>
                        <a:t>As cláusulas 3.A '</a:t>
                      </a:r>
                      <a:r>
                        <a:rPr lang="pt-BR" sz="1800" kern="1200" dirty="0" err="1">
                          <a:solidFill>
                            <a:schemeClr val="dk1"/>
                          </a:solidFill>
                          <a:effectLst/>
                          <a:latin typeface="+mn-lt"/>
                          <a:ea typeface="+mn-ea"/>
                          <a:cs typeface="+mn-cs"/>
                        </a:rPr>
                        <a:t>b</a:t>
                      </a:r>
                      <a:r>
                        <a:rPr lang="pt-BR" sz="1800" kern="1200" dirty="0">
                          <a:solidFill>
                            <a:schemeClr val="dk1"/>
                          </a:solidFill>
                          <a:effectLst/>
                          <a:latin typeface="+mn-lt"/>
                          <a:ea typeface="+mn-ea"/>
                          <a:cs typeface="+mn-cs"/>
                        </a:rPr>
                        <a:t>' e 3.3.2 realmente se referem à cobertura pelo pagamento de processos ou procedimentos administrativos de qualquer natureza assim como em relação aos custos de defesa, no que se incluem os emolumentos e honorários advocatícios. </a:t>
                      </a:r>
                      <a:r>
                        <a:rPr lang="pt-BR" sz="1800" b="1" u="sng" kern="1200" dirty="0">
                          <a:solidFill>
                            <a:schemeClr val="dk1"/>
                          </a:solidFill>
                          <a:effectLst/>
                          <a:latin typeface="+mn-lt"/>
                          <a:ea typeface="+mn-ea"/>
                          <a:cs typeface="+mn-cs"/>
                        </a:rPr>
                        <a:t>Ocorre que ambas as disposições estão contidas na cláusula que prevê que o pagamento da indenização somente será realizado se as perdas e danos forem decorrentes da atuação do segurado como administrador</a:t>
                      </a:r>
                      <a:r>
                        <a:rPr lang="pt-BR" sz="1800" kern="1200" dirty="0">
                          <a:solidFill>
                            <a:schemeClr val="dk1"/>
                          </a:solidFill>
                          <a:effectLst/>
                          <a:latin typeface="+mn-lt"/>
                          <a:ea typeface="+mn-ea"/>
                          <a:cs typeface="+mn-cs"/>
                        </a:rPr>
                        <a:t>. Portanto, inexiste cobertura para eventuais perdas impostas pelo processo administrativo movido pela CVM contra o autor. (p. 9).</a:t>
                      </a:r>
                    </a:p>
                    <a:p>
                      <a:endParaRPr lang="pt-BR" b="0" dirty="0"/>
                    </a:p>
                  </a:txBody>
                  <a:tcPr/>
                </a:tc>
                <a:tc>
                  <a:txBody>
                    <a:bodyPr/>
                    <a:lstStyle/>
                    <a:p>
                      <a:r>
                        <a:rPr lang="en-US" b="0" noProof="0" dirty="0"/>
                        <a:t>Clauses 3.A ‘b’ and 3.3.2 are actually related to coverage for lawsuits and administrative proceedings of any nature, as well as in relation to defence costs, in which are included court expenses and lawyers’ fees. </a:t>
                      </a:r>
                      <a:r>
                        <a:rPr lang="en-US" b="0" u="sng" noProof="0" dirty="0"/>
                        <a:t>However, both provisions are inserted in the clause which provides that payment of the insurance indemnity </a:t>
                      </a:r>
                      <a:r>
                        <a:rPr lang="en-US" b="1" u="sng" noProof="0" dirty="0"/>
                        <a:t>will only be due if the losses are caused by acts of the insured in its capacity as </a:t>
                      </a:r>
                      <a:r>
                        <a:rPr lang="en-US" b="1" u="sng" noProof="0" dirty="0" err="1"/>
                        <a:t>diretor</a:t>
                      </a:r>
                      <a:r>
                        <a:rPr lang="en-US" b="0" noProof="0" dirty="0"/>
                        <a:t>. Therefore, there is no coverage for losses related to the proceedings initiated by CVM (Brazilian Security and Exchange Commission) against the plaintiff (p.9).</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628916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endParaRPr lang="pt-BR"/>
          </a:p>
        </p:txBody>
      </p:sp>
      <p:graphicFrame>
        <p:nvGraphicFramePr>
          <p:cNvPr id="4" name="Espaço Reservado para Conteúdo 3"/>
          <p:cNvGraphicFramePr>
            <a:graphicFrameLocks/>
          </p:cNvGraphicFramePr>
          <p:nvPr>
            <p:extLst>
              <p:ext uri="{D42A27DB-BD31-4B8C-83A1-F6EECF244321}">
                <p14:modId xmlns:p14="http://schemas.microsoft.com/office/powerpoint/2010/main" val="1398097630"/>
              </p:ext>
            </p:extLst>
          </p:nvPr>
        </p:nvGraphicFramePr>
        <p:xfrm>
          <a:off x="838200" y="365125"/>
          <a:ext cx="10515600" cy="594360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20000"/>
                    </a:ext>
                  </a:extLst>
                </a:gridCol>
                <a:gridCol w="5257800">
                  <a:extLst>
                    <a:ext uri="{9D8B030D-6E8A-4147-A177-3AD203B41FA5}">
                      <a16:colId xmlns:a16="http://schemas.microsoft.com/office/drawing/2014/main" val="20001"/>
                    </a:ext>
                  </a:extLst>
                </a:gridCol>
              </a:tblGrid>
              <a:tr h="370840">
                <a:tc>
                  <a:txBody>
                    <a:bodyPr/>
                    <a:lstStyle/>
                    <a:p>
                      <a:r>
                        <a:rPr lang="pt-BR" sz="1800" b="0" u="sng" kern="1200" dirty="0">
                          <a:solidFill>
                            <a:schemeClr val="lt1"/>
                          </a:solidFill>
                          <a:effectLst/>
                          <a:latin typeface="+mn-lt"/>
                          <a:ea typeface="+mn-ea"/>
                          <a:cs typeface="+mn-cs"/>
                        </a:rPr>
                        <a:t>Delimitação do risco e objeto lícito</a:t>
                      </a:r>
                      <a:r>
                        <a:rPr lang="pt-BR" sz="1800" b="0" kern="1200" dirty="0">
                          <a:solidFill>
                            <a:schemeClr val="lt1"/>
                          </a:solidFill>
                          <a:effectLst/>
                          <a:latin typeface="+mn-lt"/>
                          <a:ea typeface="+mn-ea"/>
                          <a:cs typeface="+mn-cs"/>
                        </a:rPr>
                        <a:t>. </a:t>
                      </a:r>
                    </a:p>
                    <a:p>
                      <a:r>
                        <a:rPr lang="pt-BR" sz="1800" b="0" kern="1200" dirty="0">
                          <a:solidFill>
                            <a:schemeClr val="lt1"/>
                          </a:solidFill>
                          <a:effectLst/>
                          <a:latin typeface="+mn-lt"/>
                          <a:ea typeface="+mn-ea"/>
                          <a:cs typeface="+mn-cs"/>
                        </a:rPr>
                        <a:t> </a:t>
                      </a:r>
                    </a:p>
                    <a:p>
                      <a:r>
                        <a:rPr lang="pt-BR" sz="1800" b="0" kern="1200" dirty="0">
                          <a:solidFill>
                            <a:schemeClr val="lt1"/>
                          </a:solidFill>
                          <a:effectLst/>
                          <a:latin typeface="+mn-lt"/>
                          <a:ea typeface="+mn-ea"/>
                          <a:cs typeface="+mn-cs"/>
                        </a:rPr>
                        <a:t>TJ/RJ. Ap. Cível nº 0454890-88.2015.8.19.0001. Caso Queiroz Galvão e Ildefonso Colares. Relator: Des. Jessé Torres. 2ª Câmara Cível. j. 3.5.2017. </a:t>
                      </a:r>
                      <a:r>
                        <a:rPr lang="pt-BR" sz="1800" b="0" kern="1200" dirty="0" err="1">
                          <a:solidFill>
                            <a:schemeClr val="lt1"/>
                          </a:solidFill>
                          <a:effectLst/>
                          <a:latin typeface="+mn-lt"/>
                          <a:ea typeface="+mn-ea"/>
                          <a:cs typeface="+mn-cs"/>
                        </a:rPr>
                        <a:t>v.u</a:t>
                      </a:r>
                      <a:r>
                        <a:rPr lang="pt-BR" sz="1800" b="0" kern="1200" dirty="0">
                          <a:solidFill>
                            <a:schemeClr val="lt1"/>
                          </a:solidFill>
                          <a:effectLst/>
                          <a:latin typeface="+mn-lt"/>
                          <a:ea typeface="+mn-ea"/>
                          <a:cs typeface="+mn-cs"/>
                        </a:rPr>
                        <a:t>. </a:t>
                      </a:r>
                    </a:p>
                    <a:p>
                      <a:endParaRPr lang="pt-BR" b="0" dirty="0"/>
                    </a:p>
                  </a:txBody>
                  <a:tcPr/>
                </a:tc>
                <a:tc>
                  <a:txBody>
                    <a:bodyPr/>
                    <a:lstStyle/>
                    <a:p>
                      <a:r>
                        <a:rPr lang="en-US" b="0" u="sng" noProof="0" dirty="0"/>
                        <a:t>Risk specification and lawful object</a:t>
                      </a:r>
                    </a:p>
                    <a:p>
                      <a:endParaRPr lang="en-US" b="0" u="sng" noProof="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lt1"/>
                          </a:solidFill>
                          <a:effectLst/>
                          <a:latin typeface="+mn-lt"/>
                          <a:ea typeface="+mn-ea"/>
                          <a:cs typeface="+mn-cs"/>
                        </a:rPr>
                        <a:t>Rio de Janeiro’s Court of Appeals. Civil appeal n. 0454890-88.2015.8.19.0001. Queiroz </a:t>
                      </a:r>
                      <a:r>
                        <a:rPr lang="en-US" sz="1800" b="0" kern="1200" noProof="0" dirty="0" err="1">
                          <a:solidFill>
                            <a:schemeClr val="lt1"/>
                          </a:solidFill>
                          <a:effectLst/>
                          <a:latin typeface="+mn-lt"/>
                          <a:ea typeface="+mn-ea"/>
                          <a:cs typeface="+mn-cs"/>
                        </a:rPr>
                        <a:t>Galvão</a:t>
                      </a:r>
                      <a:r>
                        <a:rPr lang="en-US" sz="1800" b="0" kern="1200" noProof="0" dirty="0">
                          <a:solidFill>
                            <a:schemeClr val="lt1"/>
                          </a:solidFill>
                          <a:effectLst/>
                          <a:latin typeface="+mn-lt"/>
                          <a:ea typeface="+mn-ea"/>
                          <a:cs typeface="+mn-cs"/>
                        </a:rPr>
                        <a:t> and Ildefonso </a:t>
                      </a:r>
                      <a:r>
                        <a:rPr lang="en-US" sz="1800" b="0" kern="1200" noProof="0" dirty="0" err="1">
                          <a:solidFill>
                            <a:schemeClr val="lt1"/>
                          </a:solidFill>
                          <a:effectLst/>
                          <a:latin typeface="+mn-lt"/>
                          <a:ea typeface="+mn-ea"/>
                          <a:cs typeface="+mn-cs"/>
                        </a:rPr>
                        <a:t>Colares</a:t>
                      </a:r>
                      <a:r>
                        <a:rPr lang="en-US" sz="1800" b="0" kern="1200" noProof="0" dirty="0">
                          <a:solidFill>
                            <a:schemeClr val="lt1"/>
                          </a:solidFill>
                          <a:effectLst/>
                          <a:latin typeface="+mn-lt"/>
                          <a:ea typeface="+mn-ea"/>
                          <a:cs typeface="+mn-cs"/>
                        </a:rPr>
                        <a:t> case. Reporting j. Jesse Torres. 2nd Civil Chamber. Unanimous judged on 3.5.2017. </a:t>
                      </a:r>
                      <a:endParaRPr lang="en-US" b="0" u="sng" noProof="0" dirty="0"/>
                    </a:p>
                  </a:txBody>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800" kern="1200" dirty="0">
                          <a:solidFill>
                            <a:schemeClr val="dk1"/>
                          </a:solidFill>
                          <a:effectLst/>
                          <a:latin typeface="+mn-lt"/>
                          <a:ea typeface="+mn-ea"/>
                          <a:cs typeface="+mn-cs"/>
                        </a:rPr>
                        <a:t>“</a:t>
                      </a:r>
                      <a:r>
                        <a:rPr lang="pt-BR" sz="1800" kern="1200" dirty="0" err="1">
                          <a:solidFill>
                            <a:schemeClr val="dk1"/>
                          </a:solidFill>
                          <a:effectLst/>
                          <a:latin typeface="+mn-lt"/>
                          <a:ea typeface="+mn-ea"/>
                          <a:cs typeface="+mn-cs"/>
                        </a:rPr>
                        <a:t>Improsperável</a:t>
                      </a:r>
                      <a:r>
                        <a:rPr lang="pt-BR" sz="1800" kern="1200" dirty="0">
                          <a:solidFill>
                            <a:schemeClr val="dk1"/>
                          </a:solidFill>
                          <a:effectLst/>
                          <a:latin typeface="+mn-lt"/>
                          <a:ea typeface="+mn-ea"/>
                          <a:cs typeface="+mn-cs"/>
                        </a:rPr>
                        <a:t> o argumento de que o bloqueio online, cumprido para garantir o ressarcimento no caso de condenação em processo criminal, onde o apelante foi denunciado pelo Ministério Público Federal por diversos crimes, equipara-se a sinistro indenizável por cobertura securitária. </a:t>
                      </a:r>
                      <a:r>
                        <a:rPr lang="pt-BR" sz="1800" b="1" u="sng" kern="1200" dirty="0">
                          <a:solidFill>
                            <a:schemeClr val="dk1"/>
                          </a:solidFill>
                          <a:effectLst/>
                          <a:latin typeface="+mn-lt"/>
                          <a:ea typeface="+mn-ea"/>
                          <a:cs typeface="+mn-cs"/>
                        </a:rPr>
                        <a:t>Tal fato não pode ser considerado sinistro porque não guarda relação inerente e direta com a atividade empresarial da tomadora, já que, no ordenamento pátrio (art. 104 CC/15), todo negócio jurídico deve ter objeto lícito e forma prescrita ou não defesa em lei </a:t>
                      </a:r>
                      <a:r>
                        <a:rPr lang="pt-BR" sz="1800" kern="1200" dirty="0">
                          <a:solidFill>
                            <a:schemeClr val="dk1"/>
                          </a:solidFill>
                          <a:effectLst/>
                          <a:latin typeface="+mn-lt"/>
                          <a:ea typeface="+mn-ea"/>
                          <a:cs typeface="+mn-cs"/>
                        </a:rPr>
                        <a:t>[...] Mas descabe considerar como atividade empresarial atos criminosos cometidos através da sociedade empresária.” (p. 4).  </a:t>
                      </a:r>
                    </a:p>
                    <a:p>
                      <a:endParaRPr lang="pt-BR" b="0" dirty="0"/>
                    </a:p>
                  </a:txBody>
                  <a:tcPr/>
                </a:tc>
                <a:tc>
                  <a:txBody>
                    <a:bodyPr/>
                    <a:lstStyle/>
                    <a:p>
                      <a:r>
                        <a:rPr lang="en-US" b="0" noProof="0" dirty="0"/>
                        <a:t>“The argument that the online blockage of assets, to guarantee the reimbursement of an eventual condemnation in the criminal proceedings, in which the </a:t>
                      </a:r>
                      <a:r>
                        <a:rPr lang="en-US" b="0" noProof="0" dirty="0" err="1"/>
                        <a:t>appelate</a:t>
                      </a:r>
                      <a:r>
                        <a:rPr lang="en-US" b="0" noProof="0" dirty="0"/>
                        <a:t> was charged by the Federal Public </a:t>
                      </a:r>
                      <a:r>
                        <a:rPr lang="en-US" b="0" noProof="0" dirty="0" err="1"/>
                        <a:t>Prosecuter</a:t>
                      </a:r>
                      <a:r>
                        <a:rPr lang="en-US" b="0" noProof="0" dirty="0"/>
                        <a:t> for several crimes, equals to a indemnifiable claim under the insurance police cannot prevail. </a:t>
                      </a:r>
                      <a:r>
                        <a:rPr lang="en-US" b="1" u="sng" noProof="0" dirty="0"/>
                        <a:t>Such fact cannot be considered as a claim under the policy as does not have direct relation with the corporate activity of the named entity, as long as, as per Brazilian law (art. 104 CCB), the contract needs to have a lawful object, </a:t>
                      </a:r>
                      <a:r>
                        <a:rPr lang="en-US" b="1" u="sng" noProof="0" dirty="0" err="1"/>
                        <a:t>prescripted</a:t>
                      </a:r>
                      <a:r>
                        <a:rPr lang="en-US" b="1" u="sng" noProof="0" dirty="0"/>
                        <a:t> form or not prevented by law</a:t>
                      </a:r>
                      <a:r>
                        <a:rPr lang="en-US" b="1" noProof="0" dirty="0"/>
                        <a:t> </a:t>
                      </a:r>
                      <a:r>
                        <a:rPr lang="en-US" b="0" noProof="0" dirty="0"/>
                        <a:t>[...] However, criminal acts committed through the corporate entity cannot be considered as corporate activity”. (p. 4)</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014644647"/>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596</TotalTime>
  <Words>2333</Words>
  <Application>Microsoft Office PowerPoint</Application>
  <PresentationFormat>Panorámica</PresentationFormat>
  <Paragraphs>131</Paragraphs>
  <Slides>11</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11</vt:i4>
      </vt:variant>
    </vt:vector>
  </HeadingPairs>
  <TitlesOfParts>
    <vt:vector size="16" baseType="lpstr">
      <vt:lpstr>Arial</vt:lpstr>
      <vt:lpstr>Calibri</vt:lpstr>
      <vt:lpstr>Calibri Light</vt:lpstr>
      <vt:lpstr>Mangal</vt:lpstr>
      <vt:lpstr>Tema do Office</vt:lpstr>
      <vt:lpstr>Presentación de PowerPoint</vt:lpstr>
      <vt:lpstr>Introdução – de que dolo falaremos.  Introduction – what kind of willfull misconduct are we dealing with? </vt:lpstr>
      <vt:lpstr>O que o seguro D&amp;O cobre?  D&amp;O main insurance coverage. </vt:lpstr>
      <vt:lpstr>Culpa lata dolo aequiparatur? </vt:lpstr>
      <vt:lpstr>Exclusão para conduta dolosa e necessidade de trânsito em julgado. A presunção de inocência (CR, art. 5º, inc. LVII). Exclusion of willful misconduct and need of final adjudication. Presumption of innocence (Federal Constitution, art. 5th, LVII)</vt:lpstr>
      <vt:lpstr>Presentación de PowerPoint</vt:lpstr>
      <vt:lpstr>Jurisprudência brasileira Brazilian jurisprudence </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Ilan Goldberg</dc:creator>
  <cp:lastModifiedBy>Gabriel Vivas</cp:lastModifiedBy>
  <cp:revision>56</cp:revision>
  <dcterms:created xsi:type="dcterms:W3CDTF">2018-09-10T17:42:12Z</dcterms:created>
  <dcterms:modified xsi:type="dcterms:W3CDTF">2018-10-10T21:50:04Z</dcterms:modified>
</cp:coreProperties>
</file>